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39.png" ContentType="image/png"/>
  <Override PartName="/ppt/media/image14.png" ContentType="image/png"/>
  <Override PartName="/ppt/media/image38.png" ContentType="image/png"/>
  <Override PartName="/ppt/media/image13.png" ContentType="image/png"/>
  <Override PartName="/ppt/media/image37.png" ContentType="image/png"/>
  <Override PartName="/ppt/media/image12.png" ContentType="image/png"/>
  <Override PartName="/ppt/media/image16.png" ContentType="image/png"/>
  <Override PartName="/ppt/media/image15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10.png" ContentType="image/png"/>
  <Override PartName="/ppt/media/image35.png" ContentType="image/png"/>
  <Override PartName="/ppt/media/image11.png" ContentType="image/png"/>
  <Override PartName="/ppt/media/image36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45.xml" ContentType="application/vnd.openxmlformats-officedocument.presentationml.slide+xml"/>
  <Override PartName="/ppt/slides/slide20.xml" ContentType="application/vnd.openxmlformats-officedocument.presentationml.slide+xml"/>
  <Override PartName="/ppt/slides/slide46.xml" ContentType="application/vnd.openxmlformats-officedocument.presentationml.slide+xml"/>
  <Override PartName="/ppt/slides/slide21.xml" ContentType="application/vnd.openxmlformats-officedocument.presentationml.slide+xml"/>
  <Override PartName="/ppt/slides/slide47.xml" ContentType="application/vnd.openxmlformats-officedocument.presentationml.slide+xml"/>
  <Override PartName="/ppt/slides/slide22.xml" ContentType="application/vnd.openxmlformats-officedocument.presentationml.slide+xml"/>
  <Override PartName="/ppt/slides/slide48.xml" ContentType="application/vnd.openxmlformats-officedocument.presentationml.slide+xml"/>
  <Override PartName="/ppt/slides/slide23.xml" ContentType="application/vnd.openxmlformats-officedocument.presentationml.slide+xml"/>
  <Override PartName="/ppt/slides/slide49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51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4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5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46.xml.rels" ContentType="application/vnd.openxmlformats-package.relationships+xml"/>
  <Override PartName="/ppt/slides/_rels/slide18.xml.rels" ContentType="application/vnd.openxmlformats-package.relationships+xml"/>
  <Override PartName="/ppt/slides/_rels/slide47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AU" sz="4400" spc="-1" strike="noStrike">
                <a:latin typeface="Arial"/>
              </a:rPr>
              <a:t>Click </a:t>
            </a:r>
            <a:r>
              <a:rPr b="0" lang="en-AU" sz="4400" spc="-1" strike="noStrike">
                <a:latin typeface="Arial"/>
              </a:rPr>
              <a:t>to edit </a:t>
            </a:r>
            <a:r>
              <a:rPr b="0" lang="en-AU" sz="4400" spc="-1" strike="noStrike">
                <a:latin typeface="Arial"/>
              </a:rPr>
              <a:t>the </a:t>
            </a:r>
            <a:r>
              <a:rPr b="0" lang="en-AU" sz="4400" spc="-1" strike="noStrike">
                <a:latin typeface="Arial"/>
              </a:rPr>
              <a:t>title </a:t>
            </a:r>
            <a:r>
              <a:rPr b="0" lang="en-AU" sz="4400" spc="-1" strike="noStrike">
                <a:latin typeface="Arial"/>
              </a:rPr>
              <a:t>text </a:t>
            </a:r>
            <a:r>
              <a:rPr b="0" lang="en-AU" sz="4400" spc="-1" strike="noStrike">
                <a:latin typeface="Arial"/>
              </a:rPr>
              <a:t>forma</a:t>
            </a:r>
            <a:r>
              <a:rPr b="0" lang="en-AU" sz="4400" spc="-1" strike="noStrike">
                <a:latin typeface="Arial"/>
              </a:rPr>
              <a:t>t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latin typeface="Arial"/>
              </a:rPr>
              <a:t>Click to edit the outline text format</a:t>
            </a:r>
            <a:endParaRPr b="0" lang="en-A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pc="-1" strike="noStrike">
                <a:latin typeface="Arial"/>
              </a:rPr>
              <a:t>Second Outline Level</a:t>
            </a:r>
            <a:endParaRPr b="0" lang="en-A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latin typeface="Arial"/>
              </a:rPr>
              <a:t>Third Outline Level</a:t>
            </a:r>
            <a:endParaRPr b="0" lang="en-A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pc="-1" strike="noStrike">
                <a:latin typeface="Arial"/>
              </a:rPr>
              <a:t>Fourth Outline Level</a:t>
            </a:r>
            <a:endParaRPr b="0" lang="en-A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latin typeface="Arial"/>
              </a:rPr>
              <a:t>Fifth Outline Level</a:t>
            </a:r>
            <a:endParaRPr b="0" lang="en-A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latin typeface="Arial"/>
              </a:rPr>
              <a:t>Sixth Outline Level</a:t>
            </a:r>
            <a:endParaRPr b="0" lang="en-A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latin typeface="Arial"/>
              </a:rPr>
              <a:t>Seventh Outline Level</a:t>
            </a:r>
            <a:endParaRPr b="0" lang="en-A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hyperlink" Target="https://crisprcas.i2bc.paris-saclay.fr/" TargetMode="External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hyperlink" Target="https://blast.ncbi.nlm.nih.gov/Blast.cgi?CMD=Web&amp;PAGE_TYPE=BlastDocs&amp;DOC_TYPE=FAQ" TargetMode="External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hyperlink" Target="https://www.ncbi.nlm.nih.gov/pmc/articles/PMC5901762/" TargetMode="External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github.com/Freevini/SAGE2_Phages" TargetMode="External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Todays Overview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39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08080"/>
                </a:solidFill>
                <a:latin typeface="Arial"/>
                <a:ea typeface="DejaVu Sans"/>
              </a:rPr>
              <a:t>Group session (with Philipp)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08080"/>
                </a:solidFill>
                <a:latin typeface="Arial"/>
                <a:ea typeface="DejaVu Sans"/>
              </a:rPr>
              <a:t>Recap last session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9c765"/>
                </a:solidFill>
                <a:latin typeface="Arial"/>
                <a:ea typeface="DejaVu Sans"/>
              </a:rPr>
              <a:t>Looking into phage genome annotations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9c765"/>
                </a:solidFill>
                <a:latin typeface="Arial"/>
                <a:ea typeface="DejaVu Sans"/>
              </a:rPr>
              <a:t>Finish first part (Prophage annotation)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9c765"/>
                </a:solidFill>
                <a:latin typeface="Arial"/>
                <a:ea typeface="DejaVu Sans"/>
              </a:rPr>
              <a:t>CRISPR-cas introduction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9c765"/>
                </a:solidFill>
                <a:latin typeface="Arial"/>
                <a:ea typeface="DejaVu Sans"/>
              </a:rPr>
              <a:t>Run CRISPRcasFinder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9c765"/>
                </a:solidFill>
                <a:latin typeface="Arial"/>
                <a:ea typeface="DejaVu Sans"/>
              </a:rPr>
              <a:t>CAS-cluster annotation (subgroup work)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Outlook for next week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504000" y="187200"/>
            <a:ext cx="9070920" cy="102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is needed for a adaptive immune system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432360" y="12960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Can recognise unwanted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Can destroy/kill unwanted 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Can change/adapt to encounters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Can distinguish between self/non-self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...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CRISPR-cas system components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 array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Cas-cluster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999999"/>
                </a:solidFill>
                <a:latin typeface="Arial"/>
                <a:ea typeface="DejaVu Sans"/>
              </a:rPr>
              <a:t>(anti-CRISPR on the phage side)</a:t>
            </a:r>
            <a:endParaRPr b="0" lang="en-AU" sz="3200" spc="-1" strike="noStrike"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1"/>
          <a:srcRect l="0" t="0" r="0" b="72511"/>
          <a:stretch/>
        </p:blipFill>
        <p:spPr>
          <a:xfrm>
            <a:off x="545400" y="3686760"/>
            <a:ext cx="8093880" cy="128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CRISPR-cas system components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 array</a:t>
            </a:r>
            <a:endParaRPr b="0" lang="en-AU" sz="3200" spc="-1" strike="noStrike"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1"/>
          <a:srcRect l="0" t="0" r="0" b="72511"/>
          <a:stretch/>
        </p:blipFill>
        <p:spPr>
          <a:xfrm>
            <a:off x="473400" y="2088000"/>
            <a:ext cx="8093880" cy="128052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184000" y="1800000"/>
            <a:ext cx="4031280" cy="1568520"/>
          </a:xfrm>
          <a:prstGeom prst="rect">
            <a:avLst/>
          </a:prstGeom>
          <a:solidFill>
            <a:srgbClr val="ffffff">
              <a:alpha val="69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4"/>
          <p:cNvSpPr/>
          <p:nvPr/>
        </p:nvSpPr>
        <p:spPr>
          <a:xfrm>
            <a:off x="-144000" y="1886760"/>
            <a:ext cx="2519280" cy="1568520"/>
          </a:xfrm>
          <a:prstGeom prst="rect">
            <a:avLst/>
          </a:prstGeom>
          <a:solidFill>
            <a:srgbClr val="ffffff">
              <a:alpha val="69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5"/>
          <p:cNvSpPr/>
          <p:nvPr/>
        </p:nvSpPr>
        <p:spPr>
          <a:xfrm>
            <a:off x="1152000" y="3420000"/>
            <a:ext cx="7847280" cy="8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Spacers are the actual matching regions against the “phages”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Repeats are the flanking regions that divide the spacers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CRISPR-cas system components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Cas-cluster</a:t>
            </a:r>
            <a:endParaRPr b="0" lang="en-AU" sz="3200" spc="-1" strike="noStrike"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1"/>
          <a:srcRect l="0" t="0" r="0" b="72511"/>
          <a:stretch/>
        </p:blipFill>
        <p:spPr>
          <a:xfrm>
            <a:off x="905400" y="1908000"/>
            <a:ext cx="8093880" cy="1280520"/>
          </a:xfrm>
          <a:prstGeom prst="rect">
            <a:avLst/>
          </a:prstGeom>
          <a:ln>
            <a:noFill/>
          </a:ln>
        </p:spPr>
      </p:pic>
      <p:sp>
        <p:nvSpPr>
          <p:cNvPr id="113" name="CustomShape 3"/>
          <p:cNvSpPr/>
          <p:nvPr/>
        </p:nvSpPr>
        <p:spPr>
          <a:xfrm>
            <a:off x="288000" y="1706760"/>
            <a:ext cx="5399280" cy="1568520"/>
          </a:xfrm>
          <a:prstGeom prst="rect">
            <a:avLst/>
          </a:prstGeom>
          <a:solidFill>
            <a:srgbClr val="ffffff">
              <a:alpha val="69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4"/>
          <p:cNvSpPr/>
          <p:nvPr/>
        </p:nvSpPr>
        <p:spPr>
          <a:xfrm>
            <a:off x="1152000" y="3744000"/>
            <a:ext cx="7847280" cy="8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Cas-genes are the actual scissors. The cleave the targeted “phage” region.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There is a big diversity of Cas-genes. This are used to identify the CRISPR type. 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Three crucial steps in CRISPR-cas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Acquisition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Expression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Intereference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(…spacer remove)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Three crucial steps in CRISPR-cas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Acquisition</a:t>
            </a:r>
            <a:endParaRPr b="0" lang="en-AU" sz="3200" spc="-1" strike="noStrike"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1"/>
          <a:srcRect l="2321" t="32896" r="48888" b="0"/>
          <a:stretch/>
        </p:blipFill>
        <p:spPr>
          <a:xfrm>
            <a:off x="4896000" y="1512000"/>
            <a:ext cx="4751280" cy="3766680"/>
          </a:xfrm>
          <a:prstGeom prst="rect">
            <a:avLst/>
          </a:prstGeom>
          <a:ln>
            <a:noFill/>
          </a:ln>
        </p:spPr>
      </p:pic>
      <p:sp>
        <p:nvSpPr>
          <p:cNvPr id="120" name="CustomShape 3"/>
          <p:cNvSpPr/>
          <p:nvPr/>
        </p:nvSpPr>
        <p:spPr>
          <a:xfrm>
            <a:off x="0" y="2592000"/>
            <a:ext cx="5111280" cy="188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Detection of free DNA (ssDNA or dsDNA) by Cas-gene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Identification of </a:t>
            </a:r>
            <a:r>
              <a:rPr b="1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Protospacer adjacent Motif</a:t>
            </a: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(PAM). Short motif to distinghish between self and non-self. 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Insertetion into the genome from the leader side (CRISPR spacer directionality)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Three crucial steps in CRISPR-cas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Expression</a:t>
            </a:r>
            <a:endParaRPr b="0" lang="en-AU" sz="32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rcRect l="51814" t="32896" r="-2085" b="0"/>
          <a:stretch/>
        </p:blipFill>
        <p:spPr>
          <a:xfrm>
            <a:off x="4968360" y="1656000"/>
            <a:ext cx="4894920" cy="3766680"/>
          </a:xfrm>
          <a:prstGeom prst="rect">
            <a:avLst/>
          </a:prstGeom>
          <a:ln>
            <a:noFill/>
          </a:ln>
        </p:spPr>
      </p:pic>
      <p:sp>
        <p:nvSpPr>
          <p:cNvPr id="124" name="CustomShape 3"/>
          <p:cNvSpPr/>
          <p:nvPr/>
        </p:nvSpPr>
        <p:spPr>
          <a:xfrm>
            <a:off x="0" y="2592000"/>
            <a:ext cx="5111280" cy="111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transcription (to RNA) of CRISPR array. 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Processing to single CRISPR spacers </a:t>
            </a:r>
            <a:r>
              <a:rPr b="1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crRNAs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searching for matching regions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Three crucial steps in CRISPR-cas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Intereference</a:t>
            </a:r>
            <a:endParaRPr b="0" lang="en-AU" sz="3200" spc="-1" strike="noStrike">
              <a:latin typeface="Arial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1"/>
          <a:srcRect l="51814" t="32896" r="-2085" b="0"/>
          <a:stretch/>
        </p:blipFill>
        <p:spPr>
          <a:xfrm>
            <a:off x="4968360" y="1656000"/>
            <a:ext cx="4894920" cy="3766680"/>
          </a:xfrm>
          <a:prstGeom prst="rect">
            <a:avLst/>
          </a:prstGeom>
          <a:ln>
            <a:noFill/>
          </a:ln>
        </p:spPr>
      </p:pic>
      <p:sp>
        <p:nvSpPr>
          <p:cNvPr id="128" name="CustomShape 3"/>
          <p:cNvSpPr/>
          <p:nvPr/>
        </p:nvSpPr>
        <p:spPr>
          <a:xfrm>
            <a:off x="0" y="2592000"/>
            <a:ext cx="5111280" cy="136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detection and matching to protospacer and PAM. 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combining with Cas-proteins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interference by cleavage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</p:txBody>
      </p:sp>
      <p:sp>
        <p:nvSpPr>
          <p:cNvPr id="129" name="CustomShape 4"/>
          <p:cNvSpPr/>
          <p:nvPr/>
        </p:nvSpPr>
        <p:spPr>
          <a:xfrm>
            <a:off x="144000" y="4536000"/>
            <a:ext cx="5111280" cy="104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Why no self recognitation?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roup 1"/>
          <p:cNvGrpSpPr/>
          <p:nvPr/>
        </p:nvGrpSpPr>
        <p:grpSpPr>
          <a:xfrm>
            <a:off x="1368000" y="1296000"/>
            <a:ext cx="7198920" cy="3958920"/>
            <a:chOff x="1368000" y="1296000"/>
            <a:chExt cx="7198920" cy="3958920"/>
          </a:xfrm>
        </p:grpSpPr>
        <p:pic>
          <p:nvPicPr>
            <p:cNvPr id="131" name="" descr=""/>
            <p:cNvPicPr/>
            <p:nvPr/>
          </p:nvPicPr>
          <p:blipFill>
            <a:blip r:embed="rId1"/>
            <a:srcRect l="28706" t="0" r="0" b="0"/>
            <a:stretch/>
          </p:blipFill>
          <p:spPr>
            <a:xfrm>
              <a:off x="2121480" y="1296000"/>
              <a:ext cx="6445440" cy="395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2" name="CustomShape 2"/>
            <p:cNvSpPr/>
            <p:nvPr/>
          </p:nvSpPr>
          <p:spPr>
            <a:xfrm>
              <a:off x="1368000" y="1374840"/>
              <a:ext cx="1087560" cy="11635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3" name="CustomShape 3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Three crucial steps in CRISPR-cas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34" name="CustomShape 4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…</a:t>
            </a:r>
            <a:r>
              <a:rPr b="1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spacer remove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135" name="CustomShape 5"/>
          <p:cNvSpPr/>
          <p:nvPr/>
        </p:nvSpPr>
        <p:spPr>
          <a:xfrm>
            <a:off x="4752000" y="1813680"/>
            <a:ext cx="410580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Unique spacers = more recent spacers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CRISPR-cas system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 array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Cas-cluster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(anti-CRISPR on the phage side)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Recap last session</a:t>
            </a:r>
            <a:endParaRPr b="0" lang="en-AU" sz="44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504000" y="74160"/>
            <a:ext cx="9070920" cy="124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How can we detect CRISPR-cas genes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Look at genome annotation</a:t>
            </a:r>
            <a:endParaRPr b="0" lang="en-AU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  <a:ea typeface="DejaVu Sans"/>
              </a:rPr>
              <a:t>For Cas, csn, csm (e.g. with grep)</a:t>
            </a:r>
            <a:endParaRPr b="0" lang="en-AU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  <a:ea typeface="DejaVu Sans"/>
              </a:rPr>
              <a:t>Use specialised command line tools.</a:t>
            </a:r>
            <a:endParaRPr b="0" lang="en-AU" sz="28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solidFill>
                  <a:srgbClr val="000000"/>
                </a:solidFill>
                <a:latin typeface="Arial"/>
                <a:ea typeface="DejaVu Sans"/>
              </a:rPr>
              <a:t>PilerCR (looks for palindromic repeats)</a:t>
            </a:r>
            <a:endParaRPr b="0" lang="en-AU" sz="24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  <a:ea typeface="DejaVu Sans"/>
              </a:rPr>
              <a:t>Use online tool </a:t>
            </a:r>
            <a:endParaRPr b="0" lang="en-AU" sz="28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solidFill>
                  <a:srgbClr val="000000"/>
                </a:solidFill>
                <a:latin typeface="Arial"/>
                <a:ea typeface="DejaVu Sans"/>
              </a:rPr>
              <a:t>CRISPRmap</a:t>
            </a:r>
            <a:endParaRPr b="0" lang="en-AU" sz="24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2400" spc="-1" strike="noStrike">
                <a:solidFill>
                  <a:srgbClr val="000000"/>
                </a:solidFill>
                <a:latin typeface="Arial"/>
                <a:ea typeface="DejaVu Sans"/>
              </a:rPr>
              <a:t>CRISPRcasfinder</a:t>
            </a:r>
            <a:endParaRPr b="0" lang="en-AU" sz="24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CRISPRcasfinder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Useful online tool to detect CRISPR arrays and CAS-genes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Extensive database for typing and subtyping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https://crisprcas.i2bc.paris-saclay.fr/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ff"/>
                </a:solidFill>
                <a:latin typeface="Arial"/>
                <a:ea typeface="DejaVu Sans"/>
              </a:rPr>
              <a:t>Try it out with the Bacterialgenomes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How to CRISPRcasfinder?</a:t>
            </a:r>
            <a:endParaRPr b="0" lang="en-AU" sz="4400" spc="-1" strike="noStrike"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1"/>
          <a:stretch/>
        </p:blipFill>
        <p:spPr>
          <a:xfrm>
            <a:off x="4949280" y="1152000"/>
            <a:ext cx="5058000" cy="449100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2"/>
          <a:stretch/>
        </p:blipFill>
        <p:spPr>
          <a:xfrm>
            <a:off x="216000" y="1152000"/>
            <a:ext cx="4350600" cy="3123720"/>
          </a:xfrm>
          <a:prstGeom prst="rect">
            <a:avLst/>
          </a:prstGeom>
          <a:ln>
            <a:noFill/>
          </a:ln>
        </p:spPr>
      </p:pic>
      <p:sp>
        <p:nvSpPr>
          <p:cNvPr id="145" name="CustomShape 2"/>
          <p:cNvSpPr/>
          <p:nvPr/>
        </p:nvSpPr>
        <p:spPr>
          <a:xfrm>
            <a:off x="216000" y="1872000"/>
            <a:ext cx="1439280" cy="1151280"/>
          </a:xfrm>
          <a:prstGeom prst="rect">
            <a:avLst/>
          </a:prstGeom>
          <a:noFill/>
          <a:ln w="38160">
            <a:solidFill>
              <a:srgbClr val="ed1c2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Line 3"/>
          <p:cNvSpPr/>
          <p:nvPr/>
        </p:nvSpPr>
        <p:spPr>
          <a:xfrm flipH="1">
            <a:off x="7704000" y="2160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Line 4"/>
          <p:cNvSpPr/>
          <p:nvPr/>
        </p:nvSpPr>
        <p:spPr>
          <a:xfrm flipH="1">
            <a:off x="6696000" y="3096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Line 5"/>
          <p:cNvSpPr/>
          <p:nvPr/>
        </p:nvSpPr>
        <p:spPr>
          <a:xfrm flipH="1">
            <a:off x="6696360" y="3096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Line 6"/>
          <p:cNvSpPr/>
          <p:nvPr/>
        </p:nvSpPr>
        <p:spPr>
          <a:xfrm flipH="1">
            <a:off x="6624000" y="3384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Line 7"/>
          <p:cNvSpPr/>
          <p:nvPr/>
        </p:nvSpPr>
        <p:spPr>
          <a:xfrm flipH="1">
            <a:off x="6552000" y="3960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Line 8"/>
          <p:cNvSpPr/>
          <p:nvPr/>
        </p:nvSpPr>
        <p:spPr>
          <a:xfrm flipH="1">
            <a:off x="7128000" y="4176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Line 9"/>
          <p:cNvSpPr/>
          <p:nvPr/>
        </p:nvSpPr>
        <p:spPr>
          <a:xfrm flipH="1">
            <a:off x="6696000" y="4464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Line 10"/>
          <p:cNvSpPr/>
          <p:nvPr/>
        </p:nvSpPr>
        <p:spPr>
          <a:xfrm flipH="1">
            <a:off x="7128000" y="4968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11"/>
          <p:cNvSpPr/>
          <p:nvPr/>
        </p:nvSpPr>
        <p:spPr>
          <a:xfrm>
            <a:off x="8136000" y="1944000"/>
            <a:ext cx="1926360" cy="51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500" spc="-1" strike="noStrike">
                <a:solidFill>
                  <a:srgbClr val="000000"/>
                </a:solidFill>
                <a:latin typeface="Arial"/>
                <a:ea typeface="DejaVu Sans"/>
              </a:rPr>
              <a:t>Submit the bacterial </a:t>
            </a:r>
            <a:endParaRPr b="0" lang="en-AU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500" spc="-1" strike="noStrike">
                <a:solidFill>
                  <a:srgbClr val="000000"/>
                </a:solidFill>
                <a:latin typeface="Arial"/>
                <a:ea typeface="DejaVu Sans"/>
              </a:rPr>
              <a:t>contigs</a:t>
            </a:r>
            <a:endParaRPr b="0" lang="en-AU" sz="1500" spc="-1" strike="noStrike">
              <a:latin typeface="Arial"/>
            </a:endParaRPr>
          </a:p>
        </p:txBody>
      </p:sp>
      <p:sp>
        <p:nvSpPr>
          <p:cNvPr id="155" name="CustomShape 12"/>
          <p:cNvSpPr/>
          <p:nvPr/>
        </p:nvSpPr>
        <p:spPr>
          <a:xfrm>
            <a:off x="7128000" y="3024000"/>
            <a:ext cx="71352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500" spc="-1" strike="noStrike">
                <a:solidFill>
                  <a:srgbClr val="000000"/>
                </a:solidFill>
                <a:latin typeface="Arial"/>
                <a:ea typeface="DejaVu Sans"/>
              </a:rPr>
              <a:t>200bp</a:t>
            </a:r>
            <a:endParaRPr b="0" lang="en-AU" sz="1500" spc="-1" strike="noStrike">
              <a:latin typeface="Arial"/>
            </a:endParaRPr>
          </a:p>
        </p:txBody>
      </p:sp>
      <p:sp>
        <p:nvSpPr>
          <p:cNvPr id="156" name="CustomShape 13"/>
          <p:cNvSpPr/>
          <p:nvPr/>
        </p:nvSpPr>
        <p:spPr>
          <a:xfrm>
            <a:off x="7133760" y="3326400"/>
            <a:ext cx="46800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500" spc="-1" strike="noStrike">
                <a:solidFill>
                  <a:srgbClr val="000000"/>
                </a:solidFill>
                <a:latin typeface="Arial"/>
                <a:ea typeface="DejaVu Sans"/>
              </a:rPr>
              <a:t>tick</a:t>
            </a:r>
            <a:endParaRPr b="0" lang="en-AU" sz="1500" spc="-1" strike="noStrike">
              <a:latin typeface="Arial"/>
            </a:endParaRPr>
          </a:p>
        </p:txBody>
      </p:sp>
      <p:sp>
        <p:nvSpPr>
          <p:cNvPr id="157" name="CustomShape 14"/>
          <p:cNvSpPr/>
          <p:nvPr/>
        </p:nvSpPr>
        <p:spPr>
          <a:xfrm>
            <a:off x="7091280" y="3744000"/>
            <a:ext cx="46800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500" spc="-1" strike="noStrike">
                <a:solidFill>
                  <a:srgbClr val="000000"/>
                </a:solidFill>
                <a:latin typeface="Arial"/>
                <a:ea typeface="DejaVu Sans"/>
              </a:rPr>
              <a:t>tick</a:t>
            </a:r>
            <a:endParaRPr b="0" lang="en-AU" sz="1500" spc="-1" strike="noStrike">
              <a:latin typeface="Arial"/>
            </a:endParaRPr>
          </a:p>
        </p:txBody>
      </p:sp>
      <p:sp>
        <p:nvSpPr>
          <p:cNvPr id="158" name="CustomShape 15"/>
          <p:cNvSpPr/>
          <p:nvPr/>
        </p:nvSpPr>
        <p:spPr>
          <a:xfrm>
            <a:off x="7163280" y="4392000"/>
            <a:ext cx="46800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500" spc="-1" strike="noStrike">
                <a:solidFill>
                  <a:srgbClr val="000000"/>
                </a:solidFill>
                <a:latin typeface="Arial"/>
                <a:ea typeface="DejaVu Sans"/>
              </a:rPr>
              <a:t>tick</a:t>
            </a:r>
            <a:endParaRPr b="0" lang="en-AU" sz="1500" spc="-1" strike="noStrike">
              <a:latin typeface="Arial"/>
            </a:endParaRPr>
          </a:p>
        </p:txBody>
      </p:sp>
      <p:sp>
        <p:nvSpPr>
          <p:cNvPr id="159" name="CustomShape 16"/>
          <p:cNvSpPr/>
          <p:nvPr/>
        </p:nvSpPr>
        <p:spPr>
          <a:xfrm>
            <a:off x="7667280" y="4032000"/>
            <a:ext cx="100152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500" spc="-1" strike="noStrike">
                <a:solidFill>
                  <a:srgbClr val="000000"/>
                </a:solidFill>
                <a:latin typeface="Arial"/>
                <a:ea typeface="DejaVu Sans"/>
              </a:rPr>
              <a:t>subtyping</a:t>
            </a:r>
            <a:endParaRPr b="0" lang="en-AU" sz="1500" spc="-1" strike="noStrike">
              <a:latin typeface="Arial"/>
            </a:endParaRPr>
          </a:p>
        </p:txBody>
      </p:sp>
      <p:sp>
        <p:nvSpPr>
          <p:cNvPr id="160" name="CustomShape 17"/>
          <p:cNvSpPr/>
          <p:nvPr/>
        </p:nvSpPr>
        <p:spPr>
          <a:xfrm>
            <a:off x="7632000" y="5025960"/>
            <a:ext cx="139320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500" spc="-1" strike="noStrike">
                <a:solidFill>
                  <a:srgbClr val="000000"/>
                </a:solidFill>
                <a:latin typeface="Arial"/>
                <a:ea typeface="DejaVu Sans"/>
              </a:rPr>
              <a:t>Email adresse</a:t>
            </a:r>
            <a:endParaRPr b="0" lang="en-AU" sz="1500" spc="-1" strike="noStrike"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3"/>
          <a:stretch/>
        </p:blipFill>
        <p:spPr>
          <a:xfrm>
            <a:off x="6120" y="4392000"/>
            <a:ext cx="4961160" cy="1309680"/>
          </a:xfrm>
          <a:prstGeom prst="rect">
            <a:avLst/>
          </a:prstGeom>
          <a:ln>
            <a:noFill/>
          </a:ln>
        </p:spPr>
      </p:pic>
      <p:sp>
        <p:nvSpPr>
          <p:cNvPr id="162" name="Line 18"/>
          <p:cNvSpPr/>
          <p:nvPr/>
        </p:nvSpPr>
        <p:spPr>
          <a:xfrm flipH="1">
            <a:off x="1512000" y="1944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Line 19"/>
          <p:cNvSpPr/>
          <p:nvPr/>
        </p:nvSpPr>
        <p:spPr>
          <a:xfrm flipH="1">
            <a:off x="2520000" y="4824000"/>
            <a:ext cx="432000" cy="21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20"/>
          <p:cNvSpPr/>
          <p:nvPr/>
        </p:nvSpPr>
        <p:spPr>
          <a:xfrm>
            <a:off x="3022200" y="4492440"/>
            <a:ext cx="1458720" cy="51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500" spc="-1" strike="noStrike">
                <a:solidFill>
                  <a:srgbClr val="000000"/>
                </a:solidFill>
                <a:latin typeface="Arial"/>
                <a:ea typeface="DejaVu Sans"/>
              </a:rPr>
              <a:t>Hide sequence without Cas</a:t>
            </a:r>
            <a:endParaRPr b="0" lang="en-AU" sz="1500" spc="-1" strike="noStrike">
              <a:latin typeface="Arial"/>
            </a:endParaRPr>
          </a:p>
        </p:txBody>
      </p:sp>
      <p:sp>
        <p:nvSpPr>
          <p:cNvPr id="165" name="CustomShape 21"/>
          <p:cNvSpPr/>
          <p:nvPr/>
        </p:nvSpPr>
        <p:spPr>
          <a:xfrm>
            <a:off x="1584000" y="1001520"/>
            <a:ext cx="461880" cy="65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AU" sz="4000" spc="-1" strike="noStrike">
                <a:solidFill>
                  <a:srgbClr val="ce181e"/>
                </a:solidFill>
                <a:latin typeface="Arial"/>
                <a:ea typeface="DejaVu Sans"/>
              </a:rPr>
              <a:t>1</a:t>
            </a:r>
            <a:endParaRPr b="0" lang="en-AU" sz="4000" spc="-1" strike="noStrike">
              <a:latin typeface="Arial"/>
            </a:endParaRPr>
          </a:p>
        </p:txBody>
      </p:sp>
      <p:sp>
        <p:nvSpPr>
          <p:cNvPr id="166" name="CustomShape 22"/>
          <p:cNvSpPr/>
          <p:nvPr/>
        </p:nvSpPr>
        <p:spPr>
          <a:xfrm>
            <a:off x="8321400" y="1172520"/>
            <a:ext cx="461880" cy="65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AU" sz="4000" spc="-1" strike="noStrike">
                <a:solidFill>
                  <a:srgbClr val="ce181e"/>
                </a:solidFill>
                <a:latin typeface="Arial"/>
                <a:ea typeface="DejaVu Sans"/>
              </a:rPr>
              <a:t>2</a:t>
            </a:r>
            <a:endParaRPr b="0" lang="en-AU" sz="4000" spc="-1" strike="noStrike">
              <a:latin typeface="Arial"/>
            </a:endParaRPr>
          </a:p>
        </p:txBody>
      </p:sp>
      <p:sp>
        <p:nvSpPr>
          <p:cNvPr id="167" name="CustomShape 23"/>
          <p:cNvSpPr/>
          <p:nvPr/>
        </p:nvSpPr>
        <p:spPr>
          <a:xfrm>
            <a:off x="1841400" y="4310640"/>
            <a:ext cx="461880" cy="65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AU" sz="4000" spc="-1" strike="noStrike">
                <a:solidFill>
                  <a:srgbClr val="ce181e"/>
                </a:solidFill>
                <a:latin typeface="Arial"/>
                <a:ea typeface="DejaVu Sans"/>
              </a:rPr>
              <a:t>3</a:t>
            </a:r>
            <a:endParaRPr b="0" lang="en-AU" sz="40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roup 1"/>
          <p:cNvGrpSpPr/>
          <p:nvPr/>
        </p:nvGrpSpPr>
        <p:grpSpPr>
          <a:xfrm>
            <a:off x="2016000" y="720000"/>
            <a:ext cx="6263280" cy="3887280"/>
            <a:chOff x="2016000" y="720000"/>
            <a:chExt cx="6263280" cy="3887280"/>
          </a:xfrm>
        </p:grpSpPr>
        <p:pic>
          <p:nvPicPr>
            <p:cNvPr id="169" name="" descr=""/>
            <p:cNvPicPr/>
            <p:nvPr/>
          </p:nvPicPr>
          <p:blipFill>
            <a:blip r:embed="rId1"/>
            <a:srcRect l="0" t="6465" r="0" b="0"/>
            <a:stretch/>
          </p:blipFill>
          <p:spPr>
            <a:xfrm>
              <a:off x="2016000" y="1137600"/>
              <a:ext cx="5666760" cy="34696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70" name="CustomShape 2"/>
            <p:cNvSpPr/>
            <p:nvPr/>
          </p:nvSpPr>
          <p:spPr>
            <a:xfrm>
              <a:off x="7086960" y="720000"/>
              <a:ext cx="1192320" cy="62928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1" name="CustomShape 3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Make a figure of your Cas-genes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72" name="CustomShape 4"/>
          <p:cNvSpPr/>
          <p:nvPr/>
        </p:nvSpPr>
        <p:spPr>
          <a:xfrm>
            <a:off x="1584000" y="4752000"/>
            <a:ext cx="892728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download the CRISPRcasfinder output files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Reuse your R code from the prophage annotation to creat an image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Outlook for next week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504360" y="1326600"/>
            <a:ext cx="439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600" spc="-1" strike="noStrike">
                <a:solidFill>
                  <a:srgbClr val="000000"/>
                </a:solidFill>
                <a:latin typeface="Arial"/>
                <a:ea typeface="DejaVu Sans"/>
              </a:rPr>
              <a:t>Identify our CRISPR types by comparing to literature</a:t>
            </a:r>
            <a:endParaRPr b="0" lang="en-AU" sz="26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600" spc="-1" strike="noStrike">
                <a:solidFill>
                  <a:srgbClr val="000000"/>
                </a:solidFill>
                <a:latin typeface="Arial"/>
                <a:ea typeface="DejaVu Sans"/>
              </a:rPr>
              <a:t>Learn more about bifidobacterium CRISPR</a:t>
            </a:r>
            <a:endParaRPr b="0" lang="en-AU" sz="26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600" spc="-1" strike="noStrike">
                <a:solidFill>
                  <a:srgbClr val="000000"/>
                </a:solidFill>
                <a:latin typeface="Arial"/>
                <a:ea typeface="DejaVu Sans"/>
              </a:rPr>
              <a:t>Spacer analysis </a:t>
            </a:r>
            <a:endParaRPr b="0" lang="en-AU" sz="2600" spc="-1" strike="noStrike">
              <a:latin typeface="Arial"/>
            </a:endParaRPr>
          </a:p>
        </p:txBody>
      </p:sp>
      <p:pic>
        <p:nvPicPr>
          <p:cNvPr id="175" name="" descr=""/>
          <p:cNvPicPr/>
          <p:nvPr/>
        </p:nvPicPr>
        <p:blipFill>
          <a:blip r:embed="rId1"/>
          <a:stretch/>
        </p:blipFill>
        <p:spPr>
          <a:xfrm>
            <a:off x="5079960" y="1008000"/>
            <a:ext cx="4950000" cy="4463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Course overview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Gene and phage annotation (31.3)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Phage taxonomy (21.4)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 arrays, repeats and Cas-genes (28.4)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CRISPR-/Proto-spacer (5.5)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CRISPR-/Proto-spacer (12.5)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Todays Overview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08080"/>
                </a:solidFill>
                <a:latin typeface="Arial"/>
                <a:ea typeface="DejaVu Sans"/>
              </a:rPr>
              <a:t>Group session (with Philipp) +short presentation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9c765"/>
                </a:solidFill>
                <a:latin typeface="Arial"/>
                <a:ea typeface="DejaVu Sans"/>
              </a:rPr>
              <a:t>Feedback and ideas for presentation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89c765"/>
                </a:solidFill>
                <a:latin typeface="Arial"/>
                <a:ea typeface="DejaVu Sans"/>
              </a:rPr>
              <a:t>CRISPR-cas types of our Bifido 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 spacers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Outlook for next week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89c765"/>
                </a:solidFill>
                <a:latin typeface="Arial"/>
                <a:ea typeface="DejaVu Sans"/>
              </a:rPr>
              <a:t>CRISPR-cas types of our Bifido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2" name="" descr=""/>
          <p:cNvPicPr/>
          <p:nvPr/>
        </p:nvPicPr>
        <p:blipFill>
          <a:blip r:embed="rId1"/>
          <a:stretch/>
        </p:blipFill>
        <p:spPr>
          <a:xfrm>
            <a:off x="144000" y="1496160"/>
            <a:ext cx="9864000" cy="1527840"/>
          </a:xfrm>
          <a:prstGeom prst="rect">
            <a:avLst/>
          </a:prstGeom>
          <a:ln>
            <a:noFill/>
          </a:ln>
        </p:spPr>
      </p:pic>
      <p:sp>
        <p:nvSpPr>
          <p:cNvPr id="183" name="TextShape 3"/>
          <p:cNvSpPr txBox="1"/>
          <p:nvPr/>
        </p:nvSpPr>
        <p:spPr>
          <a:xfrm>
            <a:off x="1512000" y="3389760"/>
            <a:ext cx="743508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- Look into the script of Vincent De Bakker to understand how to do this.</a:t>
            </a:r>
            <a:endParaRPr b="0" lang="en-AU" sz="1800" spc="-1" strike="noStrike">
              <a:latin typeface="Arial"/>
            </a:endParaRPr>
          </a:p>
          <a:p>
            <a:r>
              <a:rPr b="0" lang="en-AU" sz="1800" spc="-1" strike="noStrike">
                <a:latin typeface="Arial"/>
              </a:rPr>
              <a:t>- go into literature to identify what the Cas-genes do </a:t>
            </a:r>
            <a:endParaRPr b="0" lang="en-AU" sz="1800" spc="-1" strike="noStrike">
              <a:latin typeface="Arial"/>
            </a:endParaRPr>
          </a:p>
          <a:p>
            <a:r>
              <a:rPr b="0" lang="en-AU" sz="1800" spc="-1" strike="noStrike">
                <a:latin typeface="Arial"/>
              </a:rPr>
              <a:t>	</a:t>
            </a:r>
            <a:r>
              <a:rPr b="0" lang="en-AU" sz="1800" spc="-1" strike="noStrike">
                <a:latin typeface="Arial"/>
              </a:rPr>
              <a:t>- by name</a:t>
            </a:r>
            <a:endParaRPr b="0" lang="en-AU" sz="1800" spc="-1" strike="noStrike">
              <a:latin typeface="Arial"/>
            </a:endParaRPr>
          </a:p>
          <a:p>
            <a:r>
              <a:rPr b="0" lang="en-AU" sz="1800" spc="-1" strike="noStrike">
                <a:latin typeface="Arial"/>
              </a:rPr>
              <a:t>	</a:t>
            </a:r>
            <a:r>
              <a:rPr b="0" lang="en-AU" sz="1800" spc="-1" strike="noStrike">
                <a:latin typeface="Arial"/>
              </a:rPr>
              <a:t>- or by paperblast</a:t>
            </a:r>
            <a:endParaRPr b="0" lang="en-AU" sz="1800" spc="-1" strike="noStrike">
              <a:latin typeface="Arial"/>
            </a:endParaRPr>
          </a:p>
          <a:p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CRISPR spacers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6" name="" descr=""/>
          <p:cNvPicPr/>
          <p:nvPr/>
        </p:nvPicPr>
        <p:blipFill>
          <a:blip r:embed="rId1"/>
          <a:srcRect l="49" t="32889" r="-2085" b="0"/>
          <a:stretch/>
        </p:blipFill>
        <p:spPr>
          <a:xfrm>
            <a:off x="1296000" y="2039400"/>
            <a:ext cx="7344000" cy="2784600"/>
          </a:xfrm>
          <a:prstGeom prst="rect">
            <a:avLst/>
          </a:prstGeom>
          <a:ln>
            <a:noFill/>
          </a:ln>
        </p:spPr>
      </p:pic>
      <p:sp>
        <p:nvSpPr>
          <p:cNvPr id="187" name="TextShape 3"/>
          <p:cNvSpPr txBox="1"/>
          <p:nvPr/>
        </p:nvSpPr>
        <p:spPr>
          <a:xfrm>
            <a:off x="936000" y="1476000"/>
            <a:ext cx="374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1. Acquisition of new spacers</a:t>
            </a:r>
            <a:endParaRPr b="0" lang="en-AU" sz="1800" spc="-1" strike="noStrike">
              <a:latin typeface="Arial"/>
            </a:endParaRPr>
          </a:p>
        </p:txBody>
      </p:sp>
      <p:sp>
        <p:nvSpPr>
          <p:cNvPr id="188" name="TextShape 4"/>
          <p:cNvSpPr txBox="1"/>
          <p:nvPr/>
        </p:nvSpPr>
        <p:spPr>
          <a:xfrm>
            <a:off x="5688000" y="1476000"/>
            <a:ext cx="374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2. Defense against previously encountered phages</a:t>
            </a:r>
            <a:endParaRPr b="0" lang="en-AU" sz="1800" spc="-1" strike="noStrike">
              <a:latin typeface="Arial"/>
            </a:endParaRPr>
          </a:p>
        </p:txBody>
      </p:sp>
      <p:sp>
        <p:nvSpPr>
          <p:cNvPr id="189" name="TextShape 5"/>
          <p:cNvSpPr txBox="1"/>
          <p:nvPr/>
        </p:nvSpPr>
        <p:spPr>
          <a:xfrm>
            <a:off x="2232000" y="5157720"/>
            <a:ext cx="6048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CRISPRs give us an image of the phages in the system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can we do with the CRISPR spacers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-36000" y="648000"/>
            <a:ext cx="5039280" cy="5039280"/>
          </a:xfrm>
          <a:prstGeom prst="rect">
            <a:avLst/>
          </a:prstGeom>
          <a:ln>
            <a:noFill/>
          </a:ln>
        </p:spPr>
      </p:pic>
      <p:sp>
        <p:nvSpPr>
          <p:cNvPr id="42" name="CustomShape 1"/>
          <p:cNvSpPr/>
          <p:nvPr/>
        </p:nvSpPr>
        <p:spPr>
          <a:xfrm>
            <a:off x="504000" y="-13392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Phagen network</a:t>
            </a:r>
            <a:endParaRPr b="0" lang="en-AU" sz="44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rcRect l="10533" t="16431" r="17891" b="11936"/>
          <a:stretch/>
        </p:blipFill>
        <p:spPr>
          <a:xfrm>
            <a:off x="7272000" y="576000"/>
            <a:ext cx="2302920" cy="1294920"/>
          </a:xfrm>
          <a:prstGeom prst="rect">
            <a:avLst/>
          </a:prstGeom>
          <a:ln w="19080">
            <a:solidFill>
              <a:srgbClr val="3465a4"/>
            </a:solidFill>
            <a:round/>
          </a:ln>
        </p:spPr>
      </p:pic>
      <p:sp>
        <p:nvSpPr>
          <p:cNvPr id="44" name="CustomShape 2"/>
          <p:cNvSpPr/>
          <p:nvPr/>
        </p:nvSpPr>
        <p:spPr>
          <a:xfrm>
            <a:off x="7488000" y="1334880"/>
            <a:ext cx="1050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Ga0401710_02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45" name="CustomShape 3"/>
          <p:cNvSpPr/>
          <p:nvPr/>
        </p:nvSpPr>
        <p:spPr>
          <a:xfrm>
            <a:off x="7488000" y="1567440"/>
            <a:ext cx="1050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Ga0401713_04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46" name="CustomShape 4"/>
          <p:cNvSpPr/>
          <p:nvPr/>
        </p:nvSpPr>
        <p:spPr>
          <a:xfrm>
            <a:off x="8056800" y="703440"/>
            <a:ext cx="1518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category 3 (not so sure)</a:t>
            </a:r>
            <a:endParaRPr b="0" lang="en-AU" sz="1000" spc="-1" strike="noStrike"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3"/>
          <a:stretch/>
        </p:blipFill>
        <p:spPr>
          <a:xfrm>
            <a:off x="5245200" y="3960000"/>
            <a:ext cx="4762080" cy="1596960"/>
          </a:xfrm>
          <a:prstGeom prst="rect">
            <a:avLst/>
          </a:prstGeom>
          <a:ln w="19080">
            <a:solidFill>
              <a:srgbClr val="3465a4"/>
            </a:solidFill>
            <a:round/>
          </a:ln>
        </p:spPr>
      </p:pic>
      <p:sp>
        <p:nvSpPr>
          <p:cNvPr id="48" name="CustomShape 5"/>
          <p:cNvSpPr/>
          <p:nvPr/>
        </p:nvSpPr>
        <p:spPr>
          <a:xfrm>
            <a:off x="5562360" y="4320000"/>
            <a:ext cx="1050120" cy="81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Ga0401713_02</a:t>
            </a:r>
            <a:endParaRPr b="0" lang="en-A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Ga0401715_02</a:t>
            </a:r>
            <a:endParaRPr b="0" lang="en-A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000" spc="-1" strike="noStrike">
              <a:latin typeface="Arial"/>
            </a:endParaRPr>
          </a:p>
        </p:txBody>
      </p:sp>
      <p:sp>
        <p:nvSpPr>
          <p:cNvPr id="49" name="CustomShape 6"/>
          <p:cNvSpPr/>
          <p:nvPr/>
        </p:nvSpPr>
        <p:spPr>
          <a:xfrm>
            <a:off x="5389200" y="5256000"/>
            <a:ext cx="174960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category 2 (somewhat sure)</a:t>
            </a:r>
            <a:endParaRPr b="0" lang="en-AU" sz="1000" spc="-1" strike="noStrike"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4"/>
          <a:stretch/>
        </p:blipFill>
        <p:spPr>
          <a:xfrm>
            <a:off x="7038360" y="2016000"/>
            <a:ext cx="2536920" cy="1765800"/>
          </a:xfrm>
          <a:prstGeom prst="rect">
            <a:avLst/>
          </a:prstGeom>
          <a:ln w="19080">
            <a:solidFill>
              <a:srgbClr val="3465a4"/>
            </a:solidFill>
            <a:round/>
          </a:ln>
        </p:spPr>
      </p:pic>
      <p:sp>
        <p:nvSpPr>
          <p:cNvPr id="51" name="CustomShape 7"/>
          <p:cNvSpPr/>
          <p:nvPr/>
        </p:nvSpPr>
        <p:spPr>
          <a:xfrm>
            <a:off x="7038360" y="2143440"/>
            <a:ext cx="1050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Ga0401710_01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52" name="CustomShape 8"/>
          <p:cNvSpPr/>
          <p:nvPr/>
        </p:nvSpPr>
        <p:spPr>
          <a:xfrm>
            <a:off x="7848000" y="3528000"/>
            <a:ext cx="174960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category 2 (somewhat sure)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53" name="CustomShape 9"/>
          <p:cNvSpPr/>
          <p:nvPr/>
        </p:nvSpPr>
        <p:spPr>
          <a:xfrm>
            <a:off x="8208000" y="2071440"/>
            <a:ext cx="201780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Siphoviridae of Type1 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54" name="CustomShape 10"/>
          <p:cNvSpPr/>
          <p:nvPr/>
        </p:nvSpPr>
        <p:spPr>
          <a:xfrm>
            <a:off x="8640000" y="4015440"/>
            <a:ext cx="201780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Siphoviridae of Type1 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55" name="Line 11"/>
          <p:cNvSpPr/>
          <p:nvPr/>
        </p:nvSpPr>
        <p:spPr>
          <a:xfrm flipV="1">
            <a:off x="3600000" y="1152000"/>
            <a:ext cx="3600000" cy="28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Line 12"/>
          <p:cNvSpPr/>
          <p:nvPr/>
        </p:nvSpPr>
        <p:spPr>
          <a:xfrm>
            <a:off x="2880000" y="1944000"/>
            <a:ext cx="4032000" cy="79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Line 13"/>
          <p:cNvSpPr/>
          <p:nvPr/>
        </p:nvSpPr>
        <p:spPr>
          <a:xfrm>
            <a:off x="2808000" y="4104000"/>
            <a:ext cx="230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CustomShape 14"/>
          <p:cNvSpPr/>
          <p:nvPr/>
        </p:nvSpPr>
        <p:spPr>
          <a:xfrm>
            <a:off x="-109440" y="5328000"/>
            <a:ext cx="108072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Missing: </a:t>
            </a:r>
            <a:endParaRPr b="0" lang="en-AU" sz="1800" spc="-1" strike="noStrike">
              <a:latin typeface="Arial"/>
            </a:endParaRPr>
          </a:p>
        </p:txBody>
      </p:sp>
      <p:sp>
        <p:nvSpPr>
          <p:cNvPr id="59" name="CustomShape 15"/>
          <p:cNvSpPr/>
          <p:nvPr/>
        </p:nvSpPr>
        <p:spPr>
          <a:xfrm>
            <a:off x="828000" y="5400000"/>
            <a:ext cx="1050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Ga0401710_03</a:t>
            </a:r>
            <a:endParaRPr b="0" lang="en-AU" sz="1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can we do with the CRISPR spacers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TextShape 3"/>
          <p:cNvSpPr txBox="1"/>
          <p:nvPr/>
        </p:nvSpPr>
        <p:spPr>
          <a:xfrm>
            <a:off x="1008000" y="1368000"/>
            <a:ext cx="6624000" cy="2844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latin typeface="Arial"/>
              </a:rPr>
              <a:t>Blast </a:t>
            </a:r>
            <a:endParaRPr b="0" lang="en-AU" sz="1800" spc="-1" strike="noStrike"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latin typeface="Arial"/>
              </a:rPr>
              <a:t>What phages were encountered</a:t>
            </a:r>
            <a:endParaRPr b="0" lang="en-AU" sz="1800" spc="-1" strike="noStrike"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latin typeface="Arial"/>
              </a:rPr>
              <a:t>Doe we have other mappings then phages</a:t>
            </a:r>
            <a:endParaRPr b="0" lang="en-AU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latin typeface="Arial"/>
              </a:rPr>
              <a:t>Do we have spacer redundancy?</a:t>
            </a:r>
            <a:endParaRPr b="0" lang="en-AU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latin typeface="Arial"/>
              </a:rPr>
              <a:t>The strains share spacers?</a:t>
            </a:r>
            <a:endParaRPr b="0" lang="en-AU" sz="1800" spc="-1" strike="noStrike"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latin typeface="Arial"/>
              </a:rPr>
              <a:t>Topology?</a:t>
            </a:r>
            <a:endParaRPr b="0" lang="en-AU" sz="1800" spc="-1" strike="noStrike"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latin typeface="Arial"/>
              </a:rPr>
              <a:t>CRISPR spacer turnover rate?</a:t>
            </a:r>
            <a:endParaRPr b="0" lang="en-AU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latin typeface="Arial"/>
              </a:rPr>
              <a:t>What is the ordering of the spacers?</a:t>
            </a:r>
            <a:endParaRPr b="0" lang="en-AU" sz="1800" spc="-1" strike="noStrike"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latin typeface="Arial"/>
              </a:rPr>
              <a:t>From old to new?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How can we extract the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 spacers from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CRISPRcas Finder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TextShape 3"/>
          <p:cNvSpPr txBox="1"/>
          <p:nvPr/>
        </p:nvSpPr>
        <p:spPr>
          <a:xfrm>
            <a:off x="1944000" y="1269720"/>
            <a:ext cx="6120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AU" sz="1000" spc="-1" strike="noStrike">
                <a:latin typeface="Arial"/>
              </a:rPr>
              <a:t>https://github.com/Freevini/SAGE2_Phages</a:t>
            </a:r>
            <a:endParaRPr b="0" lang="en-AU" sz="1000" spc="-1" strike="noStrike"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How can we extract the CRISPR spacers from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CRISPRcas Finder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TextShape 3"/>
          <p:cNvSpPr txBox="1"/>
          <p:nvPr/>
        </p:nvSpPr>
        <p:spPr>
          <a:xfrm>
            <a:off x="1944000" y="1269720"/>
            <a:ext cx="6120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AU" sz="1000" spc="-1" strike="noStrike">
                <a:latin typeface="Arial"/>
              </a:rPr>
              <a:t>https://github.com/Freevini/SAGE2_Phages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201" name="TextShape 4"/>
          <p:cNvSpPr txBox="1"/>
          <p:nvPr/>
        </p:nvSpPr>
        <p:spPr>
          <a:xfrm>
            <a:off x="720000" y="1620000"/>
            <a:ext cx="698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1. Look into the *.gff files in the GFF folder</a:t>
            </a:r>
            <a:endParaRPr b="0" lang="en-AU" sz="1800" spc="-1" strike="noStrike">
              <a:latin typeface="Arial"/>
            </a:endParaRPr>
          </a:p>
        </p:txBody>
      </p:sp>
      <p:pic>
        <p:nvPicPr>
          <p:cNvPr id="202" name="" descr=""/>
          <p:cNvPicPr/>
          <p:nvPr/>
        </p:nvPicPr>
        <p:blipFill>
          <a:blip r:embed="rId1"/>
          <a:stretch/>
        </p:blipFill>
        <p:spPr>
          <a:xfrm>
            <a:off x="144000" y="2052000"/>
            <a:ext cx="9409680" cy="111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How can we extract the CRISPR spacers from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CRISPRcas Finder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TextShape 3"/>
          <p:cNvSpPr txBox="1"/>
          <p:nvPr/>
        </p:nvSpPr>
        <p:spPr>
          <a:xfrm>
            <a:off x="1944000" y="1269720"/>
            <a:ext cx="6120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AU" sz="1000" spc="-1" strike="noStrike">
                <a:latin typeface="Arial"/>
              </a:rPr>
              <a:t>https://github.com/Freevini/SAGE2_Phages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206" name="TextShape 4"/>
          <p:cNvSpPr txBox="1"/>
          <p:nvPr/>
        </p:nvSpPr>
        <p:spPr>
          <a:xfrm>
            <a:off x="720000" y="1620000"/>
            <a:ext cx="698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1. Look into the *.gff files in the GFF folder</a:t>
            </a:r>
            <a:endParaRPr b="0" lang="en-AU" sz="1800" spc="-1" strike="noStrike">
              <a:latin typeface="Arial"/>
            </a:endParaRPr>
          </a:p>
        </p:txBody>
      </p:sp>
      <p:sp>
        <p:nvSpPr>
          <p:cNvPr id="207" name="TextShape 5"/>
          <p:cNvSpPr txBox="1"/>
          <p:nvPr/>
        </p:nvSpPr>
        <p:spPr>
          <a:xfrm>
            <a:off x="720000" y="3168000"/>
            <a:ext cx="698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2. extract sequences of spacers</a:t>
            </a:r>
            <a:endParaRPr b="0" lang="en-AU" sz="1800" spc="-1" strike="noStrike">
              <a:latin typeface="Arial"/>
            </a:endParaRPr>
          </a:p>
        </p:txBody>
      </p:sp>
      <p:pic>
        <p:nvPicPr>
          <p:cNvPr id="208" name="" descr=""/>
          <p:cNvPicPr/>
          <p:nvPr/>
        </p:nvPicPr>
        <p:blipFill>
          <a:blip r:embed="rId1"/>
          <a:stretch/>
        </p:blipFill>
        <p:spPr>
          <a:xfrm>
            <a:off x="144000" y="2052000"/>
            <a:ext cx="9409680" cy="111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How can we extract the CRISPR spacers from CRISPRcas Finder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TextShape 3"/>
          <p:cNvSpPr txBox="1"/>
          <p:nvPr/>
        </p:nvSpPr>
        <p:spPr>
          <a:xfrm>
            <a:off x="1944000" y="1269720"/>
            <a:ext cx="6120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AU" sz="1000" spc="-1" strike="noStrike">
                <a:latin typeface="Arial"/>
              </a:rPr>
              <a:t>https://github.com/Freevini/SAGE2_Phages</a:t>
            </a:r>
            <a:endParaRPr b="0" lang="en-AU" sz="1000" spc="-1" strike="noStrike">
              <a:latin typeface="Arial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1"/>
          <a:srcRect l="0" t="50414" r="0" b="19199"/>
          <a:stretch/>
        </p:blipFill>
        <p:spPr>
          <a:xfrm>
            <a:off x="144000" y="4614120"/>
            <a:ext cx="9576360" cy="569520"/>
          </a:xfrm>
          <a:prstGeom prst="rect">
            <a:avLst/>
          </a:prstGeom>
          <a:ln>
            <a:noFill/>
          </a:ln>
        </p:spPr>
      </p:pic>
      <p:sp>
        <p:nvSpPr>
          <p:cNvPr id="213" name="TextShape 4"/>
          <p:cNvSpPr txBox="1"/>
          <p:nvPr/>
        </p:nvSpPr>
        <p:spPr>
          <a:xfrm>
            <a:off x="720000" y="1620000"/>
            <a:ext cx="698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1. Look into the *.gff files in the GFF folder</a:t>
            </a:r>
            <a:endParaRPr b="0" lang="en-AU" sz="1800" spc="-1" strike="noStrike">
              <a:latin typeface="Arial"/>
            </a:endParaRPr>
          </a:p>
        </p:txBody>
      </p:sp>
      <p:sp>
        <p:nvSpPr>
          <p:cNvPr id="214" name="TextShape 5"/>
          <p:cNvSpPr txBox="1"/>
          <p:nvPr/>
        </p:nvSpPr>
        <p:spPr>
          <a:xfrm>
            <a:off x="720000" y="3168000"/>
            <a:ext cx="698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2. extract sequences of spacers</a:t>
            </a:r>
            <a:endParaRPr b="0" lang="en-AU" sz="1800" spc="-1" strike="noStrike">
              <a:latin typeface="Arial"/>
            </a:endParaRPr>
          </a:p>
        </p:txBody>
      </p:sp>
      <p:pic>
        <p:nvPicPr>
          <p:cNvPr id="215" name="" descr=""/>
          <p:cNvPicPr/>
          <p:nvPr/>
        </p:nvPicPr>
        <p:blipFill>
          <a:blip r:embed="rId2"/>
          <a:stretch/>
        </p:blipFill>
        <p:spPr>
          <a:xfrm>
            <a:off x="144000" y="2052000"/>
            <a:ext cx="9409680" cy="111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How can we extract the CRISPR spacers from CRISPRcas Finder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TextShape 3"/>
          <p:cNvSpPr txBox="1"/>
          <p:nvPr/>
        </p:nvSpPr>
        <p:spPr>
          <a:xfrm>
            <a:off x="1944000" y="1269720"/>
            <a:ext cx="6120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AU" sz="1000" spc="-1" strike="noStrike">
                <a:latin typeface="Arial"/>
              </a:rPr>
              <a:t>https://github.com/Freevini/SAGE2_Phages</a:t>
            </a:r>
            <a:endParaRPr b="0" lang="en-AU" sz="1000" spc="-1" strike="noStrike">
              <a:latin typeface="Arial"/>
            </a:endParaRPr>
          </a:p>
        </p:txBody>
      </p:sp>
      <p:pic>
        <p:nvPicPr>
          <p:cNvPr id="219" name="" descr=""/>
          <p:cNvPicPr/>
          <p:nvPr/>
        </p:nvPicPr>
        <p:blipFill>
          <a:blip r:embed="rId1"/>
          <a:stretch/>
        </p:blipFill>
        <p:spPr>
          <a:xfrm>
            <a:off x="144000" y="3668040"/>
            <a:ext cx="9576360" cy="1875960"/>
          </a:xfrm>
          <a:prstGeom prst="rect">
            <a:avLst/>
          </a:prstGeom>
          <a:ln>
            <a:noFill/>
          </a:ln>
        </p:spPr>
      </p:pic>
      <p:sp>
        <p:nvSpPr>
          <p:cNvPr id="220" name="TextShape 4"/>
          <p:cNvSpPr txBox="1"/>
          <p:nvPr/>
        </p:nvSpPr>
        <p:spPr>
          <a:xfrm>
            <a:off x="720000" y="1620000"/>
            <a:ext cx="698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1. Look into the *.gff files in the GFF folder</a:t>
            </a:r>
            <a:endParaRPr b="0" lang="en-AU" sz="1800" spc="-1" strike="noStrike">
              <a:latin typeface="Arial"/>
            </a:endParaRPr>
          </a:p>
        </p:txBody>
      </p:sp>
      <p:sp>
        <p:nvSpPr>
          <p:cNvPr id="221" name="TextShape 5"/>
          <p:cNvSpPr txBox="1"/>
          <p:nvPr/>
        </p:nvSpPr>
        <p:spPr>
          <a:xfrm>
            <a:off x="720000" y="3168000"/>
            <a:ext cx="698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2. extract sequences of spacers</a:t>
            </a:r>
            <a:endParaRPr b="0" lang="en-AU" sz="1800" spc="-1" strike="noStrike">
              <a:latin typeface="Arial"/>
            </a:endParaRPr>
          </a:p>
        </p:txBody>
      </p:sp>
      <p:pic>
        <p:nvPicPr>
          <p:cNvPr id="222" name="" descr=""/>
          <p:cNvPicPr/>
          <p:nvPr/>
        </p:nvPicPr>
        <p:blipFill>
          <a:blip r:embed="rId2"/>
          <a:stretch/>
        </p:blipFill>
        <p:spPr>
          <a:xfrm>
            <a:off x="144000" y="2052000"/>
            <a:ext cx="9409680" cy="111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do we do first?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do we do first?</a:t>
            </a:r>
            <a:endParaRPr b="0" lang="en-AU" sz="3200" spc="-1" strike="noStrike">
              <a:latin typeface="Arial"/>
            </a:endParaRPr>
          </a:p>
        </p:txBody>
      </p:sp>
      <p:pic>
        <p:nvPicPr>
          <p:cNvPr id="225" name="" descr=""/>
          <p:cNvPicPr/>
          <p:nvPr/>
        </p:nvPicPr>
        <p:blipFill>
          <a:blip r:embed="rId1"/>
          <a:stretch/>
        </p:blipFill>
        <p:spPr>
          <a:xfrm>
            <a:off x="1584000" y="1980360"/>
            <a:ext cx="7127640" cy="3563640"/>
          </a:xfrm>
          <a:prstGeom prst="rect">
            <a:avLst/>
          </a:prstGeom>
          <a:ln>
            <a:noFill/>
          </a:ln>
        </p:spPr>
      </p:pic>
      <p:sp>
        <p:nvSpPr>
          <p:cNvPr id="226" name="TextShape 2"/>
          <p:cNvSpPr txBox="1"/>
          <p:nvPr/>
        </p:nvSpPr>
        <p:spPr>
          <a:xfrm>
            <a:off x="3146760" y="1296000"/>
            <a:ext cx="3922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e.g. How many spacers do we have?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Blast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online?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9" name="" descr=""/>
          <p:cNvPicPr/>
          <p:nvPr/>
        </p:nvPicPr>
        <p:blipFill>
          <a:blip r:embed="rId1"/>
          <a:stretch/>
        </p:blipFill>
        <p:spPr>
          <a:xfrm>
            <a:off x="3028680" y="1080000"/>
            <a:ext cx="6907320" cy="4520520"/>
          </a:xfrm>
          <a:prstGeom prst="rect">
            <a:avLst/>
          </a:prstGeom>
          <a:ln>
            <a:noFill/>
          </a:ln>
        </p:spPr>
      </p:pic>
      <p:sp>
        <p:nvSpPr>
          <p:cNvPr id="230" name="Line 3"/>
          <p:cNvSpPr/>
          <p:nvPr/>
        </p:nvSpPr>
        <p:spPr>
          <a:xfrm>
            <a:off x="2668680" y="1326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Line 4"/>
          <p:cNvSpPr/>
          <p:nvPr/>
        </p:nvSpPr>
        <p:spPr>
          <a:xfrm>
            <a:off x="2668680" y="1650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Line 5"/>
          <p:cNvSpPr/>
          <p:nvPr/>
        </p:nvSpPr>
        <p:spPr>
          <a:xfrm>
            <a:off x="2668680" y="2118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Line 6"/>
          <p:cNvSpPr/>
          <p:nvPr/>
        </p:nvSpPr>
        <p:spPr>
          <a:xfrm>
            <a:off x="2668680" y="2514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Line 7"/>
          <p:cNvSpPr/>
          <p:nvPr/>
        </p:nvSpPr>
        <p:spPr>
          <a:xfrm>
            <a:off x="2668680" y="2802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Line 8"/>
          <p:cNvSpPr/>
          <p:nvPr/>
        </p:nvSpPr>
        <p:spPr>
          <a:xfrm>
            <a:off x="2668680" y="3954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Line 9"/>
          <p:cNvSpPr/>
          <p:nvPr/>
        </p:nvSpPr>
        <p:spPr>
          <a:xfrm>
            <a:off x="3496680" y="4782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TextShape 10"/>
          <p:cNvSpPr txBox="1"/>
          <p:nvPr/>
        </p:nvSpPr>
        <p:spPr>
          <a:xfrm>
            <a:off x="529560" y="1224000"/>
            <a:ext cx="217260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200" spc="-1" strike="noStrike">
                <a:latin typeface="Arial"/>
              </a:rPr>
              <a:t>Manually add fasta sequence</a:t>
            </a:r>
            <a:endParaRPr b="0" lang="en-AU" sz="1200" spc="-1" strike="noStrike">
              <a:latin typeface="Arial"/>
            </a:endParaRPr>
          </a:p>
        </p:txBody>
      </p:sp>
      <p:sp>
        <p:nvSpPr>
          <p:cNvPr id="238" name="Line 11"/>
          <p:cNvSpPr/>
          <p:nvPr/>
        </p:nvSpPr>
        <p:spPr>
          <a:xfrm>
            <a:off x="2668680" y="714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TextShape 12"/>
          <p:cNvSpPr txBox="1"/>
          <p:nvPr/>
        </p:nvSpPr>
        <p:spPr>
          <a:xfrm>
            <a:off x="1200240" y="612000"/>
            <a:ext cx="150192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200" spc="-1" strike="noStrike">
                <a:latin typeface="Arial"/>
              </a:rPr>
              <a:t>Different algorithms</a:t>
            </a:r>
            <a:endParaRPr b="0" lang="en-AU" sz="1200" spc="-1" strike="noStrike">
              <a:latin typeface="Arial"/>
            </a:endParaRPr>
          </a:p>
        </p:txBody>
      </p:sp>
      <p:sp>
        <p:nvSpPr>
          <p:cNvPr id="240" name="TextShape 13"/>
          <p:cNvSpPr txBox="1"/>
          <p:nvPr/>
        </p:nvSpPr>
        <p:spPr>
          <a:xfrm>
            <a:off x="642240" y="1512360"/>
            <a:ext cx="205992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200" spc="-1" strike="noStrike">
                <a:latin typeface="Arial"/>
              </a:rPr>
              <a:t>Upload a multisequence file</a:t>
            </a:r>
            <a:endParaRPr b="0" lang="en-AU" sz="1200" spc="-1" strike="noStrike">
              <a:latin typeface="Arial"/>
            </a:endParaRPr>
          </a:p>
        </p:txBody>
      </p:sp>
      <p:sp>
        <p:nvSpPr>
          <p:cNvPr id="241" name="TextShape 14"/>
          <p:cNvSpPr txBox="1"/>
          <p:nvPr/>
        </p:nvSpPr>
        <p:spPr>
          <a:xfrm>
            <a:off x="419760" y="1980720"/>
            <a:ext cx="228240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200" spc="-1" strike="noStrike">
                <a:latin typeface="Arial"/>
              </a:rPr>
              <a:t>Align against an own reference</a:t>
            </a:r>
            <a:endParaRPr b="0" lang="en-AU" sz="1200" spc="-1" strike="noStrike">
              <a:latin typeface="Arial"/>
            </a:endParaRPr>
          </a:p>
        </p:txBody>
      </p:sp>
      <p:sp>
        <p:nvSpPr>
          <p:cNvPr id="242" name="TextShape 15"/>
          <p:cNvSpPr txBox="1"/>
          <p:nvPr/>
        </p:nvSpPr>
        <p:spPr>
          <a:xfrm>
            <a:off x="455040" y="2377080"/>
            <a:ext cx="224712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200" spc="-1" strike="noStrike">
                <a:latin typeface="Arial"/>
              </a:rPr>
              <a:t>Database (genes or genomes)</a:t>
            </a:r>
            <a:endParaRPr b="0" lang="en-AU" sz="1200" spc="-1" strike="noStrike">
              <a:latin typeface="Arial"/>
            </a:endParaRPr>
          </a:p>
        </p:txBody>
      </p:sp>
      <p:sp>
        <p:nvSpPr>
          <p:cNvPr id="243" name="TextShape 16"/>
          <p:cNvSpPr txBox="1"/>
          <p:nvPr/>
        </p:nvSpPr>
        <p:spPr>
          <a:xfrm>
            <a:off x="573840" y="2701440"/>
            <a:ext cx="212832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200" spc="-1" strike="noStrike">
                <a:latin typeface="Arial"/>
              </a:rPr>
              <a:t>Only against a specific taxon</a:t>
            </a:r>
            <a:endParaRPr b="0" lang="en-AU" sz="1200" spc="-1" strike="noStrike">
              <a:latin typeface="Arial"/>
            </a:endParaRPr>
          </a:p>
        </p:txBody>
      </p:sp>
      <p:sp>
        <p:nvSpPr>
          <p:cNvPr id="244" name="TextShape 17"/>
          <p:cNvSpPr txBox="1"/>
          <p:nvPr/>
        </p:nvSpPr>
        <p:spPr>
          <a:xfrm>
            <a:off x="1289880" y="3817800"/>
            <a:ext cx="141228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200" spc="-1" strike="noStrike">
                <a:latin typeface="Arial"/>
              </a:rPr>
              <a:t>Program selection</a:t>
            </a:r>
            <a:endParaRPr b="0" lang="en-AU" sz="1200" spc="-1" strike="noStrike">
              <a:latin typeface="Arial"/>
            </a:endParaRPr>
          </a:p>
        </p:txBody>
      </p:sp>
      <p:sp>
        <p:nvSpPr>
          <p:cNvPr id="245" name="TextShape 18"/>
          <p:cNvSpPr txBox="1"/>
          <p:nvPr/>
        </p:nvSpPr>
        <p:spPr>
          <a:xfrm>
            <a:off x="491760" y="4610160"/>
            <a:ext cx="3004560" cy="431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200" spc="-1" strike="noStrike">
                <a:latin typeface="Arial"/>
              </a:rPr>
              <a:t>Tick if you want to do multiple alignments </a:t>
            </a:r>
            <a:endParaRPr b="0" lang="en-AU" sz="1200" spc="-1" strike="noStrike">
              <a:latin typeface="Arial"/>
            </a:endParaRPr>
          </a:p>
          <a:p>
            <a:r>
              <a:rPr b="0" lang="en-AU" sz="1200" spc="-1" strike="noStrike">
                <a:latin typeface="Arial"/>
              </a:rPr>
              <a:t>(new tab opens)</a:t>
            </a:r>
            <a:endParaRPr b="0" lang="en-AU" sz="1200" spc="-1" strike="noStrike"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can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we blast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against?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7" dur="indefinite" restart="never" nodeType="tmRoot">
          <p:childTnLst>
            <p:seq>
              <p:cTn id="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" descr=""/>
          <p:cNvPicPr/>
          <p:nvPr/>
        </p:nvPicPr>
        <p:blipFill>
          <a:blip r:embed="rId1"/>
          <a:stretch/>
        </p:blipFill>
        <p:spPr>
          <a:xfrm>
            <a:off x="-36000" y="648000"/>
            <a:ext cx="5039280" cy="5039280"/>
          </a:xfrm>
          <a:prstGeom prst="rect">
            <a:avLst/>
          </a:prstGeom>
          <a:ln>
            <a:noFill/>
          </a:ln>
        </p:spPr>
      </p:pic>
      <p:sp>
        <p:nvSpPr>
          <p:cNvPr id="61" name="CustomShape 1"/>
          <p:cNvSpPr/>
          <p:nvPr/>
        </p:nvSpPr>
        <p:spPr>
          <a:xfrm>
            <a:off x="504000" y="-13392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Phagen network</a:t>
            </a:r>
            <a:endParaRPr b="0" lang="en-AU" sz="4400" spc="-1" strike="noStrike">
              <a:latin typeface="Arial"/>
            </a:endParaRPr>
          </a:p>
        </p:txBody>
      </p:sp>
      <p:pic>
        <p:nvPicPr>
          <p:cNvPr id="62" name="" descr=""/>
          <p:cNvPicPr/>
          <p:nvPr/>
        </p:nvPicPr>
        <p:blipFill>
          <a:blip r:embed="rId2"/>
          <a:srcRect l="10533" t="16431" r="17891" b="11936"/>
          <a:stretch/>
        </p:blipFill>
        <p:spPr>
          <a:xfrm>
            <a:off x="7272000" y="576000"/>
            <a:ext cx="2302920" cy="1294920"/>
          </a:xfrm>
          <a:prstGeom prst="rect">
            <a:avLst/>
          </a:prstGeom>
          <a:ln w="19080">
            <a:solidFill>
              <a:srgbClr val="3465a4"/>
            </a:solidFill>
            <a:round/>
          </a:ln>
        </p:spPr>
      </p:pic>
      <p:sp>
        <p:nvSpPr>
          <p:cNvPr id="63" name="CustomShape 2"/>
          <p:cNvSpPr/>
          <p:nvPr/>
        </p:nvSpPr>
        <p:spPr>
          <a:xfrm>
            <a:off x="7488000" y="1334880"/>
            <a:ext cx="1050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Ga0401710_02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7488000" y="1567440"/>
            <a:ext cx="1050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Ga0401713_04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65" name="CustomShape 4"/>
          <p:cNvSpPr/>
          <p:nvPr/>
        </p:nvSpPr>
        <p:spPr>
          <a:xfrm>
            <a:off x="8056800" y="703440"/>
            <a:ext cx="1518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category 3 (not so sure)</a:t>
            </a:r>
            <a:endParaRPr b="0" lang="en-AU" sz="1000" spc="-1" strike="noStrike">
              <a:latin typeface="Arial"/>
            </a:endParaRPr>
          </a:p>
        </p:txBody>
      </p:sp>
      <p:pic>
        <p:nvPicPr>
          <p:cNvPr id="66" name="" descr=""/>
          <p:cNvPicPr/>
          <p:nvPr/>
        </p:nvPicPr>
        <p:blipFill>
          <a:blip r:embed="rId3"/>
          <a:stretch/>
        </p:blipFill>
        <p:spPr>
          <a:xfrm>
            <a:off x="5245200" y="3960000"/>
            <a:ext cx="4762080" cy="1596960"/>
          </a:xfrm>
          <a:prstGeom prst="rect">
            <a:avLst/>
          </a:prstGeom>
          <a:ln w="76320">
            <a:solidFill>
              <a:srgbClr val="3465a4"/>
            </a:solidFill>
            <a:round/>
          </a:ln>
        </p:spPr>
      </p:pic>
      <p:sp>
        <p:nvSpPr>
          <p:cNvPr id="67" name="CustomShape 5"/>
          <p:cNvSpPr/>
          <p:nvPr/>
        </p:nvSpPr>
        <p:spPr>
          <a:xfrm>
            <a:off x="5562360" y="4320000"/>
            <a:ext cx="1050120" cy="81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Ga0401713_02</a:t>
            </a:r>
            <a:endParaRPr b="0" lang="en-A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Ga0401715_02</a:t>
            </a:r>
            <a:endParaRPr b="0" lang="en-A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000" spc="-1" strike="noStrike">
              <a:latin typeface="Arial"/>
            </a:endParaRPr>
          </a:p>
        </p:txBody>
      </p:sp>
      <p:sp>
        <p:nvSpPr>
          <p:cNvPr id="68" name="CustomShape 6"/>
          <p:cNvSpPr/>
          <p:nvPr/>
        </p:nvSpPr>
        <p:spPr>
          <a:xfrm>
            <a:off x="5389200" y="5256000"/>
            <a:ext cx="174960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category 2 (somewhat sure)</a:t>
            </a:r>
            <a:endParaRPr b="0" lang="en-AU" sz="1000" spc="-1" strike="noStrike">
              <a:latin typeface="Arial"/>
            </a:endParaRPr>
          </a:p>
        </p:txBody>
      </p:sp>
      <p:pic>
        <p:nvPicPr>
          <p:cNvPr id="69" name="" descr=""/>
          <p:cNvPicPr/>
          <p:nvPr/>
        </p:nvPicPr>
        <p:blipFill>
          <a:blip r:embed="rId4"/>
          <a:stretch/>
        </p:blipFill>
        <p:spPr>
          <a:xfrm>
            <a:off x="7038360" y="2016000"/>
            <a:ext cx="2536920" cy="1765800"/>
          </a:xfrm>
          <a:prstGeom prst="rect">
            <a:avLst/>
          </a:prstGeom>
          <a:ln w="76320">
            <a:solidFill>
              <a:srgbClr val="3465a4"/>
            </a:solidFill>
            <a:round/>
          </a:ln>
        </p:spPr>
      </p:pic>
      <p:sp>
        <p:nvSpPr>
          <p:cNvPr id="70" name="CustomShape 7"/>
          <p:cNvSpPr/>
          <p:nvPr/>
        </p:nvSpPr>
        <p:spPr>
          <a:xfrm>
            <a:off x="7038360" y="2143440"/>
            <a:ext cx="1050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Ga0401710_01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71" name="CustomShape 8"/>
          <p:cNvSpPr/>
          <p:nvPr/>
        </p:nvSpPr>
        <p:spPr>
          <a:xfrm>
            <a:off x="7848000" y="3528000"/>
            <a:ext cx="174960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category 2 (somewhat sure)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72" name="CustomShape 9"/>
          <p:cNvSpPr/>
          <p:nvPr/>
        </p:nvSpPr>
        <p:spPr>
          <a:xfrm>
            <a:off x="8208000" y="2071440"/>
            <a:ext cx="201780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Siphoviridae of Type1 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73" name="CustomShape 10"/>
          <p:cNvSpPr/>
          <p:nvPr/>
        </p:nvSpPr>
        <p:spPr>
          <a:xfrm>
            <a:off x="8640000" y="4015440"/>
            <a:ext cx="201780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Siphoviridae of Type1 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74" name="Line 11"/>
          <p:cNvSpPr/>
          <p:nvPr/>
        </p:nvSpPr>
        <p:spPr>
          <a:xfrm flipV="1">
            <a:off x="3600000" y="1152000"/>
            <a:ext cx="3600000" cy="28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Line 12"/>
          <p:cNvSpPr/>
          <p:nvPr/>
        </p:nvSpPr>
        <p:spPr>
          <a:xfrm>
            <a:off x="2880000" y="1944000"/>
            <a:ext cx="4032000" cy="79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Line 13"/>
          <p:cNvSpPr/>
          <p:nvPr/>
        </p:nvSpPr>
        <p:spPr>
          <a:xfrm>
            <a:off x="2808000" y="4104000"/>
            <a:ext cx="230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CustomShape 14"/>
          <p:cNvSpPr/>
          <p:nvPr/>
        </p:nvSpPr>
        <p:spPr>
          <a:xfrm>
            <a:off x="-109440" y="5328000"/>
            <a:ext cx="108072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Missing: </a:t>
            </a:r>
            <a:endParaRPr b="0" lang="en-AU" sz="1800" spc="-1" strike="noStrike">
              <a:latin typeface="Arial"/>
            </a:endParaRPr>
          </a:p>
        </p:txBody>
      </p:sp>
      <p:sp>
        <p:nvSpPr>
          <p:cNvPr id="78" name="CustomShape 15"/>
          <p:cNvSpPr/>
          <p:nvPr/>
        </p:nvSpPr>
        <p:spPr>
          <a:xfrm>
            <a:off x="828000" y="5400000"/>
            <a:ext cx="10501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Ga0401710_03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79" name="CustomShape 16"/>
          <p:cNvSpPr/>
          <p:nvPr/>
        </p:nvSpPr>
        <p:spPr>
          <a:xfrm>
            <a:off x="-792000" y="5256000"/>
            <a:ext cx="2807280" cy="719280"/>
          </a:xfrm>
          <a:prstGeom prst="rect">
            <a:avLst/>
          </a:prstGeom>
          <a:solidFill>
            <a:srgbClr val="ffffff">
              <a:alpha val="6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17"/>
          <p:cNvSpPr/>
          <p:nvPr/>
        </p:nvSpPr>
        <p:spPr>
          <a:xfrm>
            <a:off x="7128000" y="432000"/>
            <a:ext cx="2807280" cy="1511280"/>
          </a:xfrm>
          <a:prstGeom prst="rect">
            <a:avLst/>
          </a:prstGeom>
          <a:solidFill>
            <a:srgbClr val="ffffff">
              <a:alpha val="6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CustomShape 18"/>
          <p:cNvSpPr/>
          <p:nvPr/>
        </p:nvSpPr>
        <p:spPr>
          <a:xfrm>
            <a:off x="3600000" y="720000"/>
            <a:ext cx="3599280" cy="1079280"/>
          </a:xfrm>
          <a:prstGeom prst="rect">
            <a:avLst/>
          </a:prstGeom>
          <a:solidFill>
            <a:srgbClr val="ffffff">
              <a:alpha val="6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can we blast against?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TextShape 3"/>
          <p:cNvSpPr txBox="1"/>
          <p:nvPr/>
        </p:nvSpPr>
        <p:spPr>
          <a:xfrm>
            <a:off x="1368000" y="1440000"/>
            <a:ext cx="6624000" cy="162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- virus DB</a:t>
            </a:r>
            <a:endParaRPr b="0" lang="en-AU" sz="1800" spc="-1" strike="noStrike">
              <a:latin typeface="Arial"/>
            </a:endParaRPr>
          </a:p>
          <a:p>
            <a:r>
              <a:rPr b="0" lang="en-AU" sz="1800" spc="-1" strike="noStrike">
                <a:latin typeface="Arial"/>
              </a:rPr>
              <a:t>- nucleotide DB</a:t>
            </a:r>
            <a:endParaRPr b="0" lang="en-AU" sz="1800" spc="-1" strike="noStrike">
              <a:latin typeface="Arial"/>
            </a:endParaRPr>
          </a:p>
          <a:p>
            <a:r>
              <a:rPr b="0" lang="en-AU" sz="1800" spc="-1" strike="noStrike">
                <a:latin typeface="Arial"/>
              </a:rPr>
              <a:t>- own Viruses</a:t>
            </a:r>
            <a:endParaRPr b="0" lang="en-AU" sz="1800" spc="-1" strike="noStrike">
              <a:latin typeface="Arial"/>
            </a:endParaRPr>
          </a:p>
          <a:p>
            <a:r>
              <a:rPr b="0" lang="en-AU" sz="1800" spc="-1" strike="noStrike">
                <a:latin typeface="Arial"/>
              </a:rPr>
              <a:t>- own Genome</a:t>
            </a:r>
            <a:endParaRPr b="0" lang="en-AU" sz="1800" spc="-1" strike="noStrike">
              <a:latin typeface="Arial"/>
            </a:endParaRPr>
          </a:p>
          <a:p>
            <a:r>
              <a:rPr b="0" lang="en-AU" sz="1800" spc="-1" strike="noStrike">
                <a:latin typeface="Arial"/>
              </a:rPr>
              <a:t>- plasmids</a:t>
            </a:r>
            <a:endParaRPr b="0" lang="en-AU" sz="1800" spc="-1" strike="noStrike">
              <a:latin typeface="Arial"/>
            </a:endParaRPr>
          </a:p>
          <a:p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Blast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outpu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3" name="" descr=""/>
          <p:cNvPicPr/>
          <p:nvPr/>
        </p:nvPicPr>
        <p:blipFill>
          <a:blip r:embed="rId1"/>
          <a:stretch/>
        </p:blipFill>
        <p:spPr>
          <a:xfrm>
            <a:off x="1872000" y="1368000"/>
            <a:ext cx="7556400" cy="4039560"/>
          </a:xfrm>
          <a:prstGeom prst="rect">
            <a:avLst/>
          </a:prstGeom>
          <a:ln>
            <a:noFill/>
          </a:ln>
        </p:spPr>
      </p:pic>
      <p:sp>
        <p:nvSpPr>
          <p:cNvPr id="254" name="Line 3"/>
          <p:cNvSpPr/>
          <p:nvPr/>
        </p:nvSpPr>
        <p:spPr>
          <a:xfrm>
            <a:off x="4536000" y="1326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TextShape 4"/>
          <p:cNvSpPr txBox="1"/>
          <p:nvPr/>
        </p:nvSpPr>
        <p:spPr>
          <a:xfrm>
            <a:off x="3067560" y="1116000"/>
            <a:ext cx="195300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AU" sz="1200" spc="-1" strike="noStrike">
                <a:solidFill>
                  <a:srgbClr val="ce181e"/>
                </a:solidFill>
                <a:latin typeface="Arial"/>
              </a:rPr>
              <a:t>Download Hit table (csv)</a:t>
            </a:r>
            <a:endParaRPr b="1" lang="en-AU" sz="1200" spc="-1" strike="noStrike">
              <a:solidFill>
                <a:srgbClr val="ce181e"/>
              </a:solidFill>
              <a:latin typeface="Arial"/>
            </a:endParaRPr>
          </a:p>
        </p:txBody>
      </p:sp>
      <p:sp>
        <p:nvSpPr>
          <p:cNvPr id="256" name="Line 5"/>
          <p:cNvSpPr/>
          <p:nvPr/>
        </p:nvSpPr>
        <p:spPr>
          <a:xfrm>
            <a:off x="2332440" y="1578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TextShape 6"/>
          <p:cNvSpPr txBox="1"/>
          <p:nvPr/>
        </p:nvSpPr>
        <p:spPr>
          <a:xfrm>
            <a:off x="864000" y="1368000"/>
            <a:ext cx="199260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AU" sz="1200" spc="-1" strike="noStrike">
                <a:solidFill>
                  <a:srgbClr val="ce181e"/>
                </a:solidFill>
                <a:latin typeface="Arial"/>
              </a:rPr>
              <a:t>Choose different outputs</a:t>
            </a:r>
            <a:endParaRPr b="1" lang="en-AU" sz="1200" spc="-1" strike="noStrike">
              <a:solidFill>
                <a:srgbClr val="ce181e"/>
              </a:solidFill>
              <a:latin typeface="Arial"/>
            </a:endParaRPr>
          </a:p>
        </p:txBody>
      </p:sp>
      <p:sp>
        <p:nvSpPr>
          <p:cNvPr id="258" name="Line 7"/>
          <p:cNvSpPr/>
          <p:nvPr/>
        </p:nvSpPr>
        <p:spPr>
          <a:xfrm>
            <a:off x="4536360" y="1326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TextShape 8"/>
          <p:cNvSpPr txBox="1"/>
          <p:nvPr/>
        </p:nvSpPr>
        <p:spPr>
          <a:xfrm>
            <a:off x="3067920" y="1116000"/>
            <a:ext cx="195300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AU" sz="1200" spc="-1" strike="noStrike">
                <a:solidFill>
                  <a:srgbClr val="ce181e"/>
                </a:solidFill>
                <a:latin typeface="Arial"/>
              </a:rPr>
              <a:t>Download Hit table (csv)</a:t>
            </a:r>
            <a:endParaRPr b="1" lang="en-AU" sz="1200" spc="-1" strike="noStrike">
              <a:solidFill>
                <a:srgbClr val="ce181e"/>
              </a:solidFill>
              <a:latin typeface="Arial"/>
            </a:endParaRPr>
          </a:p>
        </p:txBody>
      </p:sp>
      <p:sp>
        <p:nvSpPr>
          <p:cNvPr id="260" name="Line 9"/>
          <p:cNvSpPr/>
          <p:nvPr/>
        </p:nvSpPr>
        <p:spPr>
          <a:xfrm>
            <a:off x="1612440" y="3234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TextShape 10"/>
          <p:cNvSpPr txBox="1"/>
          <p:nvPr/>
        </p:nvSpPr>
        <p:spPr>
          <a:xfrm>
            <a:off x="144000" y="3024000"/>
            <a:ext cx="170928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AU" sz="1200" spc="-1" strike="noStrike">
                <a:solidFill>
                  <a:srgbClr val="ce181e"/>
                </a:solidFill>
                <a:latin typeface="Arial"/>
              </a:rPr>
              <a:t>Choose visualisation</a:t>
            </a:r>
            <a:endParaRPr b="1" lang="en-AU" sz="1200" spc="-1" strike="noStrike">
              <a:solidFill>
                <a:srgbClr val="ce181e"/>
              </a:solidFill>
              <a:latin typeface="Arial"/>
            </a:endParaRPr>
          </a:p>
        </p:txBody>
      </p:sp>
      <p:sp>
        <p:nvSpPr>
          <p:cNvPr id="262" name="Line 11"/>
          <p:cNvSpPr/>
          <p:nvPr/>
        </p:nvSpPr>
        <p:spPr>
          <a:xfrm>
            <a:off x="7488000" y="3738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TextShape 12"/>
          <p:cNvSpPr txBox="1"/>
          <p:nvPr/>
        </p:nvSpPr>
        <p:spPr>
          <a:xfrm>
            <a:off x="6019560" y="3528000"/>
            <a:ext cx="221976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AU" sz="1200" spc="-1" strike="noStrike">
                <a:solidFill>
                  <a:srgbClr val="ce181e"/>
                </a:solidFill>
                <a:latin typeface="Arial"/>
              </a:rPr>
              <a:t>See where the mapping was</a:t>
            </a:r>
            <a:endParaRPr b="1" lang="en-AU" sz="1200" spc="-1" strike="noStrike">
              <a:solidFill>
                <a:srgbClr val="ce181e"/>
              </a:solidFill>
              <a:latin typeface="Arial"/>
            </a:endParaRPr>
          </a:p>
        </p:txBody>
      </p:sp>
      <p:sp>
        <p:nvSpPr>
          <p:cNvPr id="264" name="Line 13"/>
          <p:cNvSpPr/>
          <p:nvPr/>
        </p:nvSpPr>
        <p:spPr>
          <a:xfrm>
            <a:off x="7804440" y="2082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TextShape 14"/>
          <p:cNvSpPr txBox="1"/>
          <p:nvPr/>
        </p:nvSpPr>
        <p:spPr>
          <a:xfrm>
            <a:off x="7552440" y="1821600"/>
            <a:ext cx="51156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AU" sz="1200" spc="-1" strike="noStrike">
                <a:solidFill>
                  <a:srgbClr val="ce181e"/>
                </a:solidFill>
                <a:latin typeface="Arial"/>
              </a:rPr>
              <a:t>filter</a:t>
            </a:r>
            <a:endParaRPr b="1" lang="en-AU" sz="1200" spc="-1" strike="noStrike">
              <a:solidFill>
                <a:srgbClr val="ce181e"/>
              </a:solidFill>
              <a:latin typeface="Arial"/>
            </a:endParaRPr>
          </a:p>
        </p:txBody>
      </p:sp>
      <p:sp>
        <p:nvSpPr>
          <p:cNvPr id="266" name="Line 15"/>
          <p:cNvSpPr/>
          <p:nvPr/>
        </p:nvSpPr>
        <p:spPr>
          <a:xfrm>
            <a:off x="8352000" y="606600"/>
            <a:ext cx="504000" cy="473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TextShape 16"/>
          <p:cNvSpPr txBox="1"/>
          <p:nvPr/>
        </p:nvSpPr>
        <p:spPr>
          <a:xfrm>
            <a:off x="6883560" y="396000"/>
            <a:ext cx="190116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AU" sz="1200" spc="-1" strike="noStrike">
                <a:solidFill>
                  <a:srgbClr val="ce181e"/>
                </a:solidFill>
                <a:latin typeface="Arial"/>
              </a:rPr>
              <a:t>How to read the report?</a:t>
            </a:r>
            <a:endParaRPr b="1" lang="en-AU" sz="1200" spc="-1" strike="noStrike">
              <a:solidFill>
                <a:srgbClr val="ce181e"/>
              </a:solidFill>
              <a:latin typeface="Arial"/>
            </a:endParaRPr>
          </a:p>
        </p:txBody>
      </p:sp>
    </p:spTree>
  </p:cSld>
  <p:timing>
    <p:tnLst>
      <p:par>
        <p:cTn id="81" dur="indefinite" restart="never" nodeType="tmRoot">
          <p:childTnLst>
            <p:seq>
              <p:cTn id="8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Downloa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d an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handle in </a:t>
            </a: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R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TextShape 3"/>
          <p:cNvSpPr txBox="1"/>
          <p:nvPr/>
        </p:nvSpPr>
        <p:spPr>
          <a:xfrm>
            <a:off x="936000" y="1512000"/>
            <a:ext cx="612000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800" spc="-1" strike="noStrike">
                <a:latin typeface="Arial"/>
              </a:rPr>
              <a:t>- How do we filter?</a:t>
            </a:r>
            <a:endParaRPr b="0" lang="en-AU" sz="1800" spc="-1" strike="noStrike">
              <a:latin typeface="Arial"/>
            </a:endParaRPr>
          </a:p>
          <a:p>
            <a:r>
              <a:rPr b="0" lang="en-AU" sz="1800" spc="-1" strike="noStrike">
                <a:latin typeface="Arial"/>
              </a:rPr>
              <a:t>- what is an e value?</a:t>
            </a:r>
            <a:endParaRPr b="0" lang="en-AU" sz="1800" spc="-1" strike="noStrike">
              <a:latin typeface="Arial"/>
            </a:endParaRPr>
          </a:p>
          <a:p>
            <a:endParaRPr b="0" lang="en-AU" sz="1800" spc="-1" strike="noStrike">
              <a:latin typeface="Arial"/>
            </a:endParaRPr>
          </a:p>
          <a:p>
            <a:endParaRPr b="0" lang="en-AU" sz="1800" spc="-1" strike="noStrike">
              <a:latin typeface="Arial"/>
            </a:endParaRPr>
          </a:p>
        </p:txBody>
      </p:sp>
      <p:sp>
        <p:nvSpPr>
          <p:cNvPr id="271" name="TextShape 4"/>
          <p:cNvSpPr txBox="1"/>
          <p:nvPr/>
        </p:nvSpPr>
        <p:spPr>
          <a:xfrm>
            <a:off x="1667160" y="3873960"/>
            <a:ext cx="5532840" cy="374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AU" sz="1000" spc="-1" strike="noStrike">
                <a:latin typeface="Arial"/>
              </a:rPr>
              <a:t>FAQ:</a:t>
            </a:r>
            <a:r>
              <a:rPr b="0" lang="en-AU" sz="1000" spc="-1" strike="noStrike">
                <a:latin typeface="Arial"/>
                <a:hlinkClick r:id="rId1"/>
              </a:rPr>
              <a:t>https://blast.ncbi.nlm.nih.gov/Blast.cgi?CMD=Web&amp;PAGE_TYPE=BlastDocs&amp;DOC_TYPE=FAQ</a:t>
            </a:r>
            <a:endParaRPr b="0" lang="en-AU" sz="1000" spc="-1" strike="noStrike"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Finally put into classification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4" name="" descr=""/>
          <p:cNvPicPr/>
          <p:nvPr/>
        </p:nvPicPr>
        <p:blipFill>
          <a:blip r:embed="rId1"/>
          <a:stretch/>
        </p:blipFill>
        <p:spPr>
          <a:xfrm>
            <a:off x="2520000" y="1008000"/>
            <a:ext cx="4731480" cy="4731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5" dur="indefinite" restart="never" nodeType="tmRoot">
          <p:childTnLst>
            <p:seq>
              <p:cTn id="8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Finally put into classification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7" name="" descr=""/>
          <p:cNvPicPr/>
          <p:nvPr/>
        </p:nvPicPr>
        <p:blipFill>
          <a:blip r:embed="rId1"/>
          <a:stretch/>
        </p:blipFill>
        <p:spPr>
          <a:xfrm>
            <a:off x="2520000" y="1008000"/>
            <a:ext cx="4731480" cy="4731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7" dur="indefinite" restart="never" nodeType="tmRoot">
          <p:childTnLst>
            <p:seq>
              <p:cTn id="8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The end session 3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89" dur="indefinite" restart="never" nodeType="tmRoot">
          <p:childTnLst>
            <p:seq>
              <p:cTn id="9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preperation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1" dur="indefinite" restart="never" nodeType="tmRoot">
          <p:childTnLst>
            <p:seq>
              <p:cTn id="9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CRISPR types in Bifidobacterium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990720" y="5184000"/>
            <a:ext cx="808056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https://www.ncbi.nlm.nih.gov/pmc/articles/PMC4521832/pdf/pone.0133661.pdf</a:t>
            </a:r>
            <a:endParaRPr b="0" lang="en-AU" sz="1800" spc="-1" strike="noStrike">
              <a:latin typeface="Arial"/>
            </a:endParaRPr>
          </a:p>
        </p:txBody>
      </p:sp>
      <p:pic>
        <p:nvPicPr>
          <p:cNvPr id="284" name="" descr=""/>
          <p:cNvPicPr/>
          <p:nvPr/>
        </p:nvPicPr>
        <p:blipFill>
          <a:blip r:embed="rId1"/>
          <a:stretch/>
        </p:blipFill>
        <p:spPr>
          <a:xfrm>
            <a:off x="1368000" y="824760"/>
            <a:ext cx="7275960" cy="3494520"/>
          </a:xfrm>
          <a:prstGeom prst="rect">
            <a:avLst/>
          </a:prstGeom>
          <a:ln>
            <a:noFill/>
          </a:ln>
        </p:spPr>
      </p:pic>
      <p:sp>
        <p:nvSpPr>
          <p:cNvPr id="285" name="CustomShape 3"/>
          <p:cNvSpPr/>
          <p:nvPr/>
        </p:nvSpPr>
        <p:spPr>
          <a:xfrm>
            <a:off x="2403720" y="4231440"/>
            <a:ext cx="551556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Bifidobacteriumspecieshave a very high frequency of CRISPR-Cas occurrence (77%, 37 of 48).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286" name="CustomShape 4"/>
          <p:cNvSpPr/>
          <p:nvPr/>
        </p:nvSpPr>
        <p:spPr>
          <a:xfrm>
            <a:off x="-15120" y="4665600"/>
            <a:ext cx="10238400" cy="373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CRISPR spacers in bifidobacteria show perfect homology toprophage sequences harbored in the chromosomes of other species ofBifidobacterium,including some spacers that self-target the chromosome.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287" name="CustomShape 5"/>
          <p:cNvSpPr/>
          <p:nvPr/>
        </p:nvSpPr>
        <p:spPr>
          <a:xfrm>
            <a:off x="3384000" y="-432000"/>
            <a:ext cx="366552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NUPACK was used to generate RNA folding prediction images</a:t>
            </a:r>
            <a:endParaRPr b="0" lang="en-AU" sz="1000" spc="-1" strike="noStrike">
              <a:latin typeface="Arial"/>
            </a:endParaRPr>
          </a:p>
        </p:txBody>
      </p:sp>
      <p:sp>
        <p:nvSpPr>
          <p:cNvPr id="288" name="CustomShape 6"/>
          <p:cNvSpPr/>
          <p:nvPr/>
        </p:nvSpPr>
        <p:spPr>
          <a:xfrm>
            <a:off x="2160000" y="4433040"/>
            <a:ext cx="6032160" cy="23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000" spc="-1" strike="noStrike">
                <a:solidFill>
                  <a:srgbClr val="000000"/>
                </a:solidFill>
                <a:latin typeface="Arial"/>
                <a:ea typeface="DejaVu Sans"/>
              </a:rPr>
              <a:t>Type designation was confirmed by the presence ofcas3,cas9, andcas10forType I, II, and III respectively.</a:t>
            </a:r>
            <a:endParaRPr b="0" lang="en-AU" sz="1000" spc="-1" strike="noStrike">
              <a:latin typeface="Arial"/>
            </a:endParaRPr>
          </a:p>
        </p:txBody>
      </p:sp>
    </p:spTree>
  </p:cSld>
  <p:timing>
    <p:tnLst>
      <p:par>
        <p:cTn id="93" dur="indefinite" restart="never" nodeType="tmRoot">
          <p:childTnLst>
            <p:seq>
              <p:cTn id="9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How do you get phage DNA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5" dur="indefinite" restart="never" nodeType="tmRoot">
          <p:childTnLst>
            <p:seq>
              <p:cTn id="9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What is known about Bifido phages?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7" dur="indefinite" restart="never" nodeType="tmRoot">
          <p:childTnLst>
            <p:seq>
              <p:cTn id="9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Next steps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You can explore the network</a:t>
            </a:r>
            <a:endParaRPr b="0" lang="en-AU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  <a:ea typeface="DejaVu Sans"/>
              </a:rPr>
              <a:t>You have the HTML file or code (github)</a:t>
            </a:r>
            <a:endParaRPr b="0" lang="en-AU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Which genomes co-cluster (NCBI)</a:t>
            </a:r>
            <a:endParaRPr b="0" lang="en-AU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Alignment of the clustering phages</a:t>
            </a:r>
            <a:endParaRPr b="0" lang="en-AU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  <a:ea typeface="DejaVu Sans"/>
              </a:rPr>
              <a:t>With mauve you could see shared genes</a:t>
            </a:r>
            <a:endParaRPr b="0" lang="en-AU" sz="2800" spc="-1" strike="noStrike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1728000" y="4104000"/>
            <a:ext cx="412416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http://darlinglab.org/mauve/mauve.html</a:t>
            </a:r>
            <a:endParaRPr b="0" lang="en-AU" sz="18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CRISPR-cas intro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294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https://www.ncbi.nlm.nih.gov/pmc/articles/PMC5901762/</a:t>
            </a:r>
            <a:endParaRPr b="0" lang="en-AU" sz="20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ff"/>
                </a:solidFill>
                <a:latin typeface="Arial"/>
                <a:ea typeface="DejaVu Sans"/>
              </a:rPr>
              <a:t>Cas3 in type I systems, Cas9 in type II, and Cas10 in type III (Evolution and classification of the CRISPR-Cas systems)</a:t>
            </a:r>
            <a:endParaRPr b="0" lang="en-AU" sz="20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ff"/>
                </a:solidFill>
                <a:latin typeface="Arial"/>
                <a:ea typeface="DejaVu Sans"/>
              </a:rPr>
              <a:t>Type II CRISPR-Cas systems are currently classified into three subtypes (II-A, II-B, and II-C), two of which were introduced in the updated classification </a:t>
            </a:r>
            <a:endParaRPr b="0" lang="en-AU" sz="20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ff"/>
                </a:solidFill>
                <a:latin typeface="Arial"/>
                <a:ea typeface="DejaVu Sans"/>
              </a:rPr>
              <a:t>Type II-A systems encompass an additional gene, known as csn2</a:t>
            </a:r>
            <a:endParaRPr b="0" lang="en-AU" sz="2000" spc="-1" strike="noStrike">
              <a:latin typeface="Arial"/>
            </a:endParaRPr>
          </a:p>
        </p:txBody>
      </p:sp>
    </p:spTree>
  </p:cSld>
  <p:timing>
    <p:tnLst>
      <p:par>
        <p:cTn id="99" dur="indefinite" restart="never" nodeType="tmRoot">
          <p:childTnLst>
            <p:seq>
              <p:cTn id="10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6" name="" descr=""/>
          <p:cNvPicPr/>
          <p:nvPr/>
        </p:nvPicPr>
        <p:blipFill>
          <a:blip r:embed="rId1"/>
          <a:stretch/>
        </p:blipFill>
        <p:spPr>
          <a:xfrm>
            <a:off x="1656000" y="1172520"/>
            <a:ext cx="7315560" cy="4330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1" dur="indefinite" restart="never" nodeType="tmRoot">
          <p:childTnLst>
            <p:seq>
              <p:cTn id="10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  <a:ea typeface="AR PL SungtiL GB"/>
              </a:rPr>
              <a:t>Github </a:t>
            </a: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AR PL SungtiL GB"/>
              </a:rPr>
              <a:t>(</a:t>
            </a:r>
            <a:r>
              <a:rPr b="0" lang="en-AU" sz="1800" spc="-1" strike="noStrike" u="sng">
                <a:solidFill>
                  <a:srgbClr val="0000ff"/>
                </a:solidFill>
                <a:uFillTx/>
                <a:latin typeface="Arial"/>
                <a:ea typeface="AR PL SungtiL GB"/>
                <a:hlinkClick r:id="rId1"/>
              </a:rPr>
              <a:t>https://github.com/Freevini/SAGE2_Phages</a:t>
            </a:r>
            <a:r>
              <a:rPr b="0" lang="en-AU" sz="1800" spc="-1" strike="noStrike">
                <a:solidFill>
                  <a:srgbClr val="0000ff"/>
                </a:solidFill>
                <a:latin typeface="Arial"/>
                <a:ea typeface="AR PL SungtiL GB"/>
              </a:rPr>
              <a:t>)</a:t>
            </a:r>
            <a:endParaRPr b="0" lang="en-AU" sz="1800" spc="-1" strike="noStrike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Version control tool </a:t>
            </a:r>
            <a:endParaRPr b="0" lang="en-AU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  <a:ea typeface="DejaVu Sans"/>
              </a:rPr>
              <a:t>Keeping track of your code </a:t>
            </a:r>
            <a:endParaRPr b="0" lang="en-AU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  <a:ea typeface="DejaVu Sans"/>
              </a:rPr>
              <a:t>Collaboration</a:t>
            </a:r>
            <a:endParaRPr b="0" lang="en-AU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  <a:ea typeface="DejaVu Sans"/>
              </a:rPr>
              <a:t>interaction</a:t>
            </a:r>
            <a:endParaRPr b="0" lang="en-AU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Download the directory or look online.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Comment (issues)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Change and submit code yourself!</a:t>
            </a:r>
            <a:endParaRPr b="0" lang="en-AU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600" spc="-1" strike="noStrike">
                <a:solidFill>
                  <a:srgbClr val="89c765"/>
                </a:solidFill>
                <a:latin typeface="Arial"/>
                <a:ea typeface="DejaVu Sans"/>
              </a:rPr>
              <a:t>Looking into phage genome annotations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864000" y="1584000"/>
            <a:ext cx="863928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3"/>
          <p:cNvSpPr/>
          <p:nvPr/>
        </p:nvSpPr>
        <p:spPr>
          <a:xfrm>
            <a:off x="50436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do you have?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Where do you have problems?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do you want to do?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600" spc="-1" strike="noStrike">
                <a:solidFill>
                  <a:srgbClr val="000000"/>
                </a:solidFill>
                <a:latin typeface="Arial"/>
                <a:ea typeface="DejaVu Sans"/>
              </a:rPr>
              <a:t>Finish first part (Prophage annotation)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864000" y="1584000"/>
            <a:ext cx="863928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3"/>
          <p:cNvSpPr/>
          <p:nvPr/>
        </p:nvSpPr>
        <p:spPr>
          <a:xfrm>
            <a:off x="432000" y="12960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4"/>
          <p:cNvSpPr/>
          <p:nvPr/>
        </p:nvSpPr>
        <p:spPr>
          <a:xfrm>
            <a:off x="504720" y="1326600"/>
            <a:ext cx="9070920" cy="32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did we do?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do you want to show?</a:t>
            </a:r>
            <a:endParaRPr b="0" lang="en-AU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What still needs to be done?</a:t>
            </a:r>
            <a:endParaRPr b="0" lang="en-AU" sz="32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3600" spc="-1" strike="noStrike">
                <a:solidFill>
                  <a:srgbClr val="000000"/>
                </a:solidFill>
                <a:latin typeface="Arial"/>
                <a:ea typeface="DejaVu Sans"/>
              </a:rPr>
              <a:t>CRISPR-cas: The immunsystem of bacteria</a:t>
            </a:r>
            <a:endParaRPr b="0" lang="en-AU" sz="3600" spc="-1" strike="noStrike"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79200" y="2484000"/>
            <a:ext cx="4528080" cy="2519280"/>
          </a:xfrm>
          <a:prstGeom prst="rect">
            <a:avLst/>
          </a:prstGeom>
          <a:ln>
            <a:noFill/>
          </a:ln>
        </p:spPr>
      </p:pic>
      <p:pic>
        <p:nvPicPr>
          <p:cNvPr id="96" name="" descr=""/>
          <p:cNvPicPr/>
          <p:nvPr/>
        </p:nvPicPr>
        <p:blipFill>
          <a:blip r:embed="rId2"/>
          <a:srcRect l="0" t="29803" r="0" b="0"/>
          <a:stretch/>
        </p:blipFill>
        <p:spPr>
          <a:xfrm>
            <a:off x="5040000" y="2522160"/>
            <a:ext cx="5067360" cy="2049120"/>
          </a:xfrm>
          <a:prstGeom prst="rect">
            <a:avLst/>
          </a:prstGeom>
          <a:ln>
            <a:noFill/>
          </a:ln>
        </p:spPr>
      </p:pic>
      <p:pic>
        <p:nvPicPr>
          <p:cNvPr id="97" name="" descr=""/>
          <p:cNvPicPr/>
          <p:nvPr/>
        </p:nvPicPr>
        <p:blipFill>
          <a:blip r:embed="rId3"/>
          <a:stretch/>
        </p:blipFill>
        <p:spPr>
          <a:xfrm>
            <a:off x="1696320" y="1224000"/>
            <a:ext cx="1182960" cy="1182960"/>
          </a:xfrm>
          <a:prstGeom prst="rect">
            <a:avLst/>
          </a:prstGeom>
          <a:ln>
            <a:noFill/>
          </a:ln>
        </p:spPr>
      </p:pic>
      <p:pic>
        <p:nvPicPr>
          <p:cNvPr id="98" name="" descr=""/>
          <p:cNvPicPr/>
          <p:nvPr/>
        </p:nvPicPr>
        <p:blipFill>
          <a:blip r:embed="rId4"/>
          <a:stretch/>
        </p:blipFill>
        <p:spPr>
          <a:xfrm>
            <a:off x="6696000" y="1224000"/>
            <a:ext cx="1439280" cy="1083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4450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2020-03-30T17:11:19Z</dcterms:created>
  <dc:creator/>
  <dc:description/>
  <dc:language>en-AU</dc:language>
  <cp:lastModifiedBy/>
  <dcterms:modified xsi:type="dcterms:W3CDTF">2020-05-12T15:29:16Z</dcterms:modified>
  <cp:revision>34</cp:revision>
  <dc:subject/>
  <dc:title/>
</cp:coreProperties>
</file>